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7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4F9C13F-AA9D-4EA0-82F1-B52A2EADEDAD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Intro /01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en-GB" sz="2000" spc="-1" strike="noStrike">
                <a:latin typeface="Arial"/>
              </a:rPr>
              <a:t>Feedback</a:t>
            </a:r>
            <a:r>
              <a:rPr b="0" lang="en-GB" sz="2000" spc="-1" strike="noStrike">
                <a:latin typeface="Arial"/>
              </a:rPr>
              <a:t> 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l-GR" sz="2000" spc="-1" strike="noStrike">
                <a:latin typeface="Arial"/>
              </a:rPr>
              <a:t>Πρώτη μέρα αφιερωμένη σε υγιεινή </a:t>
            </a:r>
            <a:r>
              <a:rPr b="0" lang="en-GB" sz="2000" spc="-1" strike="noStrike">
                <a:latin typeface="Arial"/>
              </a:rPr>
              <a:t>κτλ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l-GR" sz="2000" spc="-1" strike="noStrike">
                <a:latin typeface="Arial"/>
              </a:rPr>
              <a:t>Μικρές αλλαγές έξυπνες (2 διαλείμματα, ζώνες άφιξης/αναχώρησης)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l-GR" sz="2000" spc="-1" strike="noStrike">
                <a:latin typeface="Arial"/>
              </a:rPr>
              <a:t>Απουσίες 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el-GR" sz="2000" spc="-1" strike="noStrike">
                <a:latin typeface="Arial"/>
              </a:rPr>
              <a:t>2 ΣΤΑΔΙΑ</a:t>
            </a:r>
            <a:r>
              <a:rPr b="0" lang="el-GR" sz="2000" spc="-1" strike="noStrike">
                <a:latin typeface="Arial"/>
              </a:rPr>
              <a:t>: α) δημοτικά/γ’ λυκείου – β) γυμνάσιο, β’ γ’ λυκείου, ΕΕΚ, μαθητεία. 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l-GR" sz="2000" spc="-1" strike="noStrike">
                <a:latin typeface="Arial"/>
              </a:rPr>
              <a:t>ΑΕΙ συνεχίζουν εξ αποστάσεως</a:t>
            </a:r>
            <a:r>
              <a:rPr b="0" lang="en-GB" sz="2000" spc="-1" strike="noStrike">
                <a:latin typeface="Arial"/>
              </a:rPr>
              <a:t> (</a:t>
            </a:r>
            <a:r>
              <a:rPr b="0" lang="el-GR" sz="2000" spc="-1" strike="noStrike">
                <a:latin typeface="Arial"/>
              </a:rPr>
              <a:t>δε θα ανοίξουν για φέτος)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248" name="Slide Number Placeholder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23F9D0C-875C-44C0-93E2-59D6B9997DBA}" type="slidenum">
              <a:rPr b="0" lang="en-US" sz="1200" spc="-1" strike="noStrike">
                <a:solidFill>
                  <a:srgbClr val="000000"/>
                </a:solidFill>
                <a:latin typeface="Roboto Regular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Intro /01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251" name="Slide Number Placeholder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502107A-FB54-4DFA-AC1C-8C65081DA58E}" type="slidenum">
              <a:rPr b="0" lang="en-US" sz="1200" spc="-1" strike="noStrike">
                <a:solidFill>
                  <a:srgbClr val="000000"/>
                </a:solidFill>
                <a:latin typeface="Roboto Regular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tangle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ight Triangle 6"/>
          <p:cNvSpPr/>
          <p:nvPr/>
        </p:nvSpPr>
        <p:spPr>
          <a:xfrm rot="10800000">
            <a:off x="1124280" y="0"/>
            <a:ext cx="11067840" cy="685764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7"/>
          <p:cNvSpPr/>
          <p:nvPr/>
        </p:nvSpPr>
        <p:spPr>
          <a:xfrm>
            <a:off x="0" y="4672800"/>
            <a:ext cx="2922480" cy="21848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5400" y="4313520"/>
            <a:ext cx="8096040" cy="23871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253356"/>
                </a:solidFill>
                <a:latin typeface="Helvetica Neue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9" descr="A close up of a logo&#10;&#10;Description automatically generated"/>
          <p:cNvPicPr/>
          <p:nvPr/>
        </p:nvPicPr>
        <p:blipFill>
          <a:blip r:embed="rId2"/>
          <a:srcRect l="2184" t="6085" r="87331" b="75017"/>
          <a:stretch/>
        </p:blipFill>
        <p:spPr>
          <a:xfrm>
            <a:off x="8686080" y="1243440"/>
            <a:ext cx="1831680" cy="18572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Click to edit the outline text format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Second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Third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Fourth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Neue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Neue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Neue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Title 1"/>
          <p:cNvSpPr/>
          <p:nvPr/>
        </p:nvSpPr>
        <p:spPr>
          <a:xfrm>
            <a:off x="0" y="6114600"/>
            <a:ext cx="12191760" cy="763200"/>
          </a:xfrm>
          <a:prstGeom prst="rect">
            <a:avLst/>
          </a:prstGeom>
          <a:solidFill>
            <a:srgbClr val="01347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15440" y="229320"/>
            <a:ext cx="11360520" cy="76320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15440" y="1172520"/>
            <a:ext cx="11360520" cy="4554720"/>
          </a:xfrm>
          <a:prstGeom prst="rect">
            <a:avLst/>
          </a:prstGeom>
        </p:spPr>
        <p:txBody>
          <a:bodyPr tIns="91440" bIns="9144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Click to edit the outline text format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Second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Third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Fourth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Fifth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Sixth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Seventh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/>
          </p:nvPr>
        </p:nvSpPr>
        <p:spPr>
          <a:xfrm>
            <a:off x="11296440" y="6217560"/>
            <a:ext cx="521640" cy="5245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fld id="{3DC67BD1-E8FF-4365-A2D2-1DF9A8C0C7D2}" type="slidenum">
              <a:rPr b="0" lang="en" sz="10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48" name="Straight Connector 4"/>
          <p:cNvSpPr/>
          <p:nvPr/>
        </p:nvSpPr>
        <p:spPr>
          <a:xfrm>
            <a:off x="406440" y="1072800"/>
            <a:ext cx="11412000" cy="0"/>
          </a:xfrm>
          <a:prstGeom prst="line">
            <a:avLst/>
          </a:prstGeom>
          <a:ln w="127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" name="Picture 9" descr=""/>
          <p:cNvPicPr/>
          <p:nvPr/>
        </p:nvPicPr>
        <p:blipFill>
          <a:blip r:embed="rId2"/>
          <a:srcRect l="0" t="0" r="46378" b="-16711"/>
          <a:stretch/>
        </p:blipFill>
        <p:spPr>
          <a:xfrm>
            <a:off x="204480" y="6217560"/>
            <a:ext cx="2319840" cy="5245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/>
          <p:nvPr/>
        </p:nvSpPr>
        <p:spPr>
          <a:xfrm>
            <a:off x="0" y="6114600"/>
            <a:ext cx="12191760" cy="763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15440" y="992880"/>
            <a:ext cx="11360520" cy="273636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r>
              <a:rPr b="0" lang="en-US" sz="694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69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ldNum"/>
          </p:nvPr>
        </p:nvSpPr>
        <p:spPr>
          <a:xfrm>
            <a:off x="11296440" y="6217560"/>
            <a:ext cx="521640" cy="5245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69DAB161-E33B-457C-93C4-65B167C87174}" type="slidenum">
              <a:rPr b="0" lang="en" sz="1000" spc="-1" strike="noStrike">
                <a:solidFill>
                  <a:srgbClr val="013476"/>
                </a:solidFill>
                <a:latin typeface="Roboto Regular"/>
                <a:ea typeface="Roboto Regular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89" name="Straight Connector 4"/>
          <p:cNvSpPr/>
          <p:nvPr/>
        </p:nvSpPr>
        <p:spPr>
          <a:xfrm>
            <a:off x="406440" y="1072800"/>
            <a:ext cx="11412000" cy="0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Picture 5" descr=""/>
          <p:cNvPicPr/>
          <p:nvPr/>
        </p:nvPicPr>
        <p:blipFill>
          <a:blip r:embed="rId2"/>
          <a:srcRect l="0" t="0" r="47850" b="-25693"/>
          <a:stretch/>
        </p:blipFill>
        <p:spPr>
          <a:xfrm>
            <a:off x="163800" y="6292800"/>
            <a:ext cx="2022480" cy="5648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70" spc="-1" strike="noStrike">
                <a:solidFill>
                  <a:srgbClr val="000000"/>
                </a:solidFill>
                <a:latin typeface="Roboto Regular"/>
              </a:rPr>
              <a:t>Click to edit the outline text format</a:t>
            </a:r>
            <a:endParaRPr b="0" lang="en-US" sz="1870" spc="-1" strike="noStrike">
              <a:solidFill>
                <a:srgbClr val="000000"/>
              </a:solidFill>
              <a:latin typeface="Roboto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7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7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7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7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7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7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6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Rectangle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Rectangle 5"/>
          <p:cNvSpPr/>
          <p:nvPr/>
        </p:nvSpPr>
        <p:spPr>
          <a:xfrm>
            <a:off x="0" y="0"/>
            <a:ext cx="5241600" cy="685764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Right Triangle 6"/>
          <p:cNvSpPr/>
          <p:nvPr/>
        </p:nvSpPr>
        <p:spPr>
          <a:xfrm rot="5400000">
            <a:off x="3937680" y="1303920"/>
            <a:ext cx="6857640" cy="424908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31" descr="ΙΚΑΡΙΟΛΟΓΟΣ: Υπόμνημα του Δήμου Ικαρίας στο Υπουργείο Υγείας"/>
          <p:cNvPicPr/>
          <p:nvPr/>
        </p:nvPicPr>
        <p:blipFill>
          <a:blip r:embed="rId2"/>
          <a:stretch/>
        </p:blipFill>
        <p:spPr>
          <a:xfrm>
            <a:off x="10218240" y="5174640"/>
            <a:ext cx="1188360" cy="119304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Click to edit the outline text format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Second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Third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100" spc="-1" strike="noStrike">
                <a:solidFill>
                  <a:srgbClr val="000000"/>
                </a:solidFill>
                <a:latin typeface="Helvetica Neue"/>
              </a:rPr>
              <a:t>Fourth Outline Level</a:t>
            </a:r>
            <a:endParaRPr b="0" lang="en-US" sz="11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Neue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Neue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Neue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pic>
          <p:nvPicPr>
            <p:cNvPr id="178" name="Picture 5" descr="A close up of a logo&#10;&#10;Description automatically generated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2191760" cy="6857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9" name="Rectangle: Diagonal Corners Snipped 4"/>
            <p:cNvSpPr/>
            <p:nvPr/>
          </p:nvSpPr>
          <p:spPr>
            <a:xfrm>
              <a:off x="1517040" y="1050120"/>
              <a:ext cx="4741560" cy="30204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11240" rIns="111240" tIns="15840" bIns="158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l-GR" sz="2000" spc="-1" strike="noStrike">
                  <a:solidFill>
                    <a:srgbClr val="ffffff"/>
                  </a:solidFill>
                  <a:latin typeface="Calibri"/>
                </a:rPr>
                <a:t>Κυβέρνηση</a:t>
              </a:r>
              <a:endParaRPr b="0" lang="en-GB" sz="2000" spc="-1" strike="noStrike">
                <a:latin typeface="Arial"/>
              </a:endParaRPr>
            </a:p>
          </p:txBody>
        </p:sp>
      </p:grpSp>
      <p:sp>
        <p:nvSpPr>
          <p:cNvPr id="180" name="TextBox 8"/>
          <p:cNvSpPr/>
          <p:nvPr/>
        </p:nvSpPr>
        <p:spPr>
          <a:xfrm>
            <a:off x="1424520" y="2056680"/>
            <a:ext cx="7462440" cy="25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Roboto"/>
                <a:ea typeface="Roboto"/>
              </a:rPr>
              <a:t>“</a:t>
            </a:r>
            <a:r>
              <a:rPr b="1" lang="en-US" sz="3200" spc="-1" strike="noStrike">
                <a:solidFill>
                  <a:srgbClr val="ffffff"/>
                </a:solidFill>
                <a:latin typeface="Roboto"/>
                <a:ea typeface="Roboto"/>
              </a:rPr>
              <a:t>Next Generation EU”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b="1" lang="el-GR" sz="4400" spc="-1" strike="noStrike">
                <a:solidFill>
                  <a:srgbClr val="ffffff"/>
                </a:solidFill>
                <a:latin typeface="Roboto"/>
                <a:ea typeface="Roboto"/>
              </a:rPr>
              <a:t>Εθνικό Σχέδιο Ανάκαμψης και Ανθεκτικότητας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81" name="TextBox 3"/>
          <p:cNvSpPr/>
          <p:nvPr/>
        </p:nvSpPr>
        <p:spPr>
          <a:xfrm>
            <a:off x="1517040" y="5628960"/>
            <a:ext cx="8780040" cy="60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ffffff"/>
                </a:solidFill>
                <a:latin typeface="Roboto Regular"/>
              </a:rPr>
              <a:t>Σύνοδος </a:t>
            </a:r>
            <a:r>
              <a:rPr b="0" lang="en-US" sz="2200" spc="-1" strike="noStrike">
                <a:solidFill>
                  <a:srgbClr val="ffffff"/>
                </a:solidFill>
                <a:latin typeface="Roboto Regular"/>
              </a:rPr>
              <a:t>ECOFIN</a:t>
            </a:r>
            <a:r>
              <a:rPr b="0" lang="el-GR" sz="2200" spc="-1" strike="noStrike">
                <a:solidFill>
                  <a:srgbClr val="ffffff"/>
                </a:solidFill>
                <a:latin typeface="Roboto Regular"/>
              </a:rPr>
              <a:t> </a:t>
            </a:r>
            <a:r>
              <a:rPr b="0" lang="en-US" sz="2200" spc="-1" strike="noStrike">
                <a:solidFill>
                  <a:srgbClr val="ffffff"/>
                </a:solidFill>
                <a:latin typeface="Roboto Regular"/>
              </a:rPr>
              <a:t>– 16 </a:t>
            </a:r>
            <a:r>
              <a:rPr b="0" lang="el-GR" sz="2200" spc="-1" strike="noStrike">
                <a:solidFill>
                  <a:srgbClr val="ffffff"/>
                </a:solidFill>
                <a:latin typeface="Roboto Regular"/>
              </a:rPr>
              <a:t>Μαρτίου </a:t>
            </a:r>
            <a:r>
              <a:rPr b="0" lang="en-US" sz="2200" spc="-1" strike="noStrike">
                <a:solidFill>
                  <a:srgbClr val="ffffff"/>
                </a:solidFill>
                <a:latin typeface="Roboto Regular"/>
              </a:rPr>
              <a:t>2021 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182" name="Rectangle: Diagonal Corners Snipped 7"/>
          <p:cNvSpPr/>
          <p:nvPr/>
        </p:nvSpPr>
        <p:spPr>
          <a:xfrm>
            <a:off x="1517040" y="730800"/>
            <a:ext cx="4741560" cy="3020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1240" rIns="111240" tIns="15840" bIns="158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2000" spc="-1" strike="noStrike">
                <a:solidFill>
                  <a:srgbClr val="ffffff"/>
                </a:solidFill>
                <a:latin typeface="Calibri"/>
              </a:rPr>
              <a:t>ΕΛΛΗΝΙΚΗ ΔΗΜΟΚΡΑΤΙΑ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4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Title 1"/>
          <p:cNvSpPr txBox="1"/>
          <p:nvPr/>
        </p:nvSpPr>
        <p:spPr>
          <a:xfrm>
            <a:off x="383040" y="527400"/>
            <a:ext cx="11808720" cy="7632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rgbClr val="242852"/>
                </a:solidFill>
                <a:latin typeface="Roboto"/>
              </a:rPr>
              <a:t>Βασικοί στόχοι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Slide Number Placeholder 8"/>
          <p:cNvSpPr txBox="1"/>
          <p:nvPr/>
        </p:nvSpPr>
        <p:spPr>
          <a:xfrm>
            <a:off x="11296440" y="6217560"/>
            <a:ext cx="521640" cy="52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67E88F3-C152-46CB-8C09-C31174A8ECE0}" type="slidenum">
              <a:rPr b="0" lang="en" sz="1000" spc="-1" strike="noStrike">
                <a:solidFill>
                  <a:srgbClr val="ffffff"/>
                </a:solidFill>
                <a:latin typeface="Roboto Regular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186" name="TextBox 28"/>
          <p:cNvSpPr/>
          <p:nvPr/>
        </p:nvSpPr>
        <p:spPr>
          <a:xfrm>
            <a:off x="1702800" y="1591200"/>
            <a:ext cx="9762120" cy="826560"/>
          </a:xfrm>
          <a:prstGeom prst="rect">
            <a:avLst/>
          </a:prstGeom>
          <a:solidFill>
            <a:srgbClr val="013476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4000" rIns="144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l-GR" sz="1600" spc="-1" strike="noStrike">
                <a:solidFill>
                  <a:srgbClr val="ffffff"/>
                </a:solidFill>
                <a:latin typeface="Roboto"/>
                <a:ea typeface="Roboto"/>
              </a:rPr>
              <a:t>Το Ελληνικό Σχέδιο Ανάκαμψης και Ανθεκτικότητας (ΕΣΑΑ) φιλοδοξεί να συμβάλει στην αλλαγή παραδείγματος στην ελληνική οικονομία και τους θεσμούς</a:t>
            </a:r>
            <a:r>
              <a:rPr b="1" lang="en-GB" sz="1600" spc="-1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7" name="Rectangle 31"/>
          <p:cNvSpPr/>
          <p:nvPr/>
        </p:nvSpPr>
        <p:spPr>
          <a:xfrm>
            <a:off x="2183040" y="2475000"/>
            <a:ext cx="9635400" cy="84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171360" indent="-171000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242852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Μέσω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φιλόδοξων μεταρρυθμίσεων και επενδύσεων</a:t>
            </a:r>
            <a:endParaRPr b="0" lang="en-GB" sz="1600" spc="-1" strike="noStrike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242852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Προς ένα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εξωστρεφές</a:t>
            </a:r>
            <a:r>
              <a:rPr b="1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ανταγωνιστικό και πράσινο οικονομικό μοντέλο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8" name="TextBox 28"/>
          <p:cNvSpPr/>
          <p:nvPr/>
        </p:nvSpPr>
        <p:spPr>
          <a:xfrm>
            <a:off x="1702800" y="3776760"/>
            <a:ext cx="9762120" cy="827640"/>
          </a:xfrm>
          <a:prstGeom prst="rect">
            <a:avLst/>
          </a:prstGeom>
          <a:solidFill>
            <a:srgbClr val="013476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4000" rIns="144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l-GR" sz="1600" spc="-1" strike="noStrike">
                <a:solidFill>
                  <a:srgbClr val="ffffff"/>
                </a:solidFill>
                <a:latin typeface="Calibri"/>
                <a:ea typeface="Roboto"/>
              </a:rPr>
              <a:t>Δεν είναι απλώς μια οικονομική μετάβαση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9" name="Rectangle 33"/>
          <p:cNvSpPr/>
          <p:nvPr/>
        </p:nvSpPr>
        <p:spPr>
          <a:xfrm>
            <a:off x="2183040" y="4663800"/>
            <a:ext cx="9281520" cy="19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242852"/>
              </a:buClr>
              <a:buFont typeface="Arial"/>
              <a:buChar char="•"/>
            </a:pP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Είναι ένας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θεμελιώδης οικονομικός και κοινωνικός μετασχηματισμός,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που επιδρά στην οικονομική δραστηριότητα, αλλά και στις τεχνολογίες, τις συμπεριφορές και τους θεσμούς</a:t>
            </a:r>
            <a:endParaRPr b="0" lang="en-GB" sz="1600" spc="-1" strike="noStrike">
              <a:latin typeface="Arial"/>
            </a:endParaRPr>
          </a:p>
          <a:p>
            <a:pPr marL="285840" indent="-285480" algn="just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242852"/>
              </a:buClr>
              <a:buFont typeface="Arial"/>
              <a:buChar char="•"/>
            </a:pPr>
            <a:r>
              <a:rPr b="0" lang="el-GR" sz="1500" spc="-1" strike="noStrike">
                <a:solidFill>
                  <a:srgbClr val="242852"/>
                </a:solidFill>
                <a:latin typeface="Roboto"/>
                <a:ea typeface="Roboto"/>
              </a:rPr>
              <a:t>Μια μετάβαση που συνδυάζει </a:t>
            </a:r>
            <a:r>
              <a:rPr b="1" lang="el-GR" sz="1500" spc="-1" strike="noStrike">
                <a:solidFill>
                  <a:srgbClr val="242852"/>
                </a:solidFill>
                <a:latin typeface="Roboto"/>
                <a:ea typeface="Roboto"/>
              </a:rPr>
              <a:t>οικονομική αποτελεσματικότητα με κοινωνική συνοχή και δικαιοσύνη</a:t>
            </a:r>
            <a:endParaRPr b="0" lang="en-GB" sz="1500" spc="-1" strike="noStrike">
              <a:latin typeface="Arial"/>
            </a:endParaRPr>
          </a:p>
        </p:txBody>
      </p:sp>
      <p:pic>
        <p:nvPicPr>
          <p:cNvPr id="190" name="Graphic 5" descr="Checkmark"/>
          <p:cNvPicPr/>
          <p:nvPr/>
        </p:nvPicPr>
        <p:blipFill>
          <a:blip r:embed="rId1"/>
          <a:stretch/>
        </p:blipFill>
        <p:spPr>
          <a:xfrm>
            <a:off x="520560" y="3776760"/>
            <a:ext cx="755640" cy="755640"/>
          </a:xfrm>
          <a:prstGeom prst="rect">
            <a:avLst/>
          </a:prstGeom>
          <a:ln w="0">
            <a:noFill/>
          </a:ln>
        </p:spPr>
      </p:pic>
      <p:grpSp>
        <p:nvGrpSpPr>
          <p:cNvPr id="191" name="Group 49"/>
          <p:cNvGrpSpPr/>
          <p:nvPr/>
        </p:nvGrpSpPr>
        <p:grpSpPr>
          <a:xfrm>
            <a:off x="520560" y="1603080"/>
            <a:ext cx="755640" cy="755640"/>
            <a:chOff x="520560" y="1603080"/>
            <a:chExt cx="755640" cy="755640"/>
          </a:xfrm>
        </p:grpSpPr>
        <p:sp>
          <p:nvSpPr>
            <p:cNvPr id="192" name="Freeform 5"/>
            <p:cNvSpPr/>
            <p:nvPr/>
          </p:nvSpPr>
          <p:spPr>
            <a:xfrm>
              <a:off x="520560" y="1603080"/>
              <a:ext cx="755640" cy="755640"/>
            </a:xfrm>
            <a:custGeom>
              <a:avLst/>
              <a:gdLst/>
              <a:ahLst/>
              <a:rect l="l" t="t" r="r" b="b"/>
              <a:pathLst>
                <a:path w="609" h="609">
                  <a:moveTo>
                    <a:pt x="609" y="609"/>
                  </a:moveTo>
                  <a:lnTo>
                    <a:pt x="0" y="609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609" y="609"/>
                  </a:lnTo>
                  <a:close/>
                  <a:moveTo>
                    <a:pt x="26" y="583"/>
                  </a:moveTo>
                  <a:lnTo>
                    <a:pt x="583" y="583"/>
                  </a:lnTo>
                  <a:lnTo>
                    <a:pt x="583" y="26"/>
                  </a:lnTo>
                  <a:lnTo>
                    <a:pt x="26" y="26"/>
                  </a:lnTo>
                  <a:lnTo>
                    <a:pt x="26" y="583"/>
                  </a:lnTo>
                  <a:lnTo>
                    <a:pt x="26" y="583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Freeform 8"/>
            <p:cNvSpPr/>
            <p:nvPr/>
          </p:nvSpPr>
          <p:spPr>
            <a:xfrm>
              <a:off x="542880" y="1795320"/>
              <a:ext cx="619200" cy="371880"/>
            </a:xfrm>
            <a:custGeom>
              <a:avLst/>
              <a:gdLst/>
              <a:ahLst/>
              <a:rect l="l" t="t" r="r" b="b"/>
              <a:pathLst>
                <a:path w="499" h="300">
                  <a:moveTo>
                    <a:pt x="270" y="300"/>
                  </a:moveTo>
                  <a:lnTo>
                    <a:pt x="231" y="300"/>
                  </a:lnTo>
                  <a:lnTo>
                    <a:pt x="231" y="274"/>
                  </a:lnTo>
                  <a:lnTo>
                    <a:pt x="270" y="274"/>
                  </a:lnTo>
                  <a:lnTo>
                    <a:pt x="270" y="300"/>
                  </a:lnTo>
                  <a:lnTo>
                    <a:pt x="270" y="300"/>
                  </a:lnTo>
                  <a:close/>
                  <a:moveTo>
                    <a:pt x="193" y="300"/>
                  </a:moveTo>
                  <a:lnTo>
                    <a:pt x="154" y="300"/>
                  </a:lnTo>
                  <a:lnTo>
                    <a:pt x="154" y="274"/>
                  </a:lnTo>
                  <a:lnTo>
                    <a:pt x="193" y="274"/>
                  </a:lnTo>
                  <a:lnTo>
                    <a:pt x="193" y="300"/>
                  </a:lnTo>
                  <a:lnTo>
                    <a:pt x="193" y="300"/>
                  </a:lnTo>
                  <a:close/>
                  <a:moveTo>
                    <a:pt x="116" y="300"/>
                  </a:moveTo>
                  <a:lnTo>
                    <a:pt x="77" y="300"/>
                  </a:lnTo>
                  <a:lnTo>
                    <a:pt x="77" y="274"/>
                  </a:lnTo>
                  <a:lnTo>
                    <a:pt x="116" y="274"/>
                  </a:lnTo>
                  <a:lnTo>
                    <a:pt x="116" y="300"/>
                  </a:lnTo>
                  <a:lnTo>
                    <a:pt x="116" y="300"/>
                  </a:lnTo>
                  <a:close/>
                  <a:moveTo>
                    <a:pt x="39" y="300"/>
                  </a:moveTo>
                  <a:lnTo>
                    <a:pt x="0" y="300"/>
                  </a:lnTo>
                  <a:lnTo>
                    <a:pt x="0" y="274"/>
                  </a:lnTo>
                  <a:lnTo>
                    <a:pt x="39" y="274"/>
                  </a:lnTo>
                  <a:lnTo>
                    <a:pt x="39" y="300"/>
                  </a:lnTo>
                  <a:lnTo>
                    <a:pt x="39" y="300"/>
                  </a:lnTo>
                  <a:close/>
                  <a:moveTo>
                    <a:pt x="302" y="268"/>
                  </a:moveTo>
                  <a:lnTo>
                    <a:pt x="277" y="268"/>
                  </a:lnTo>
                  <a:lnTo>
                    <a:pt x="277" y="230"/>
                  </a:lnTo>
                  <a:lnTo>
                    <a:pt x="302" y="230"/>
                  </a:lnTo>
                  <a:lnTo>
                    <a:pt x="302" y="268"/>
                  </a:lnTo>
                  <a:lnTo>
                    <a:pt x="302" y="268"/>
                  </a:lnTo>
                  <a:close/>
                  <a:moveTo>
                    <a:pt x="302" y="191"/>
                  </a:moveTo>
                  <a:lnTo>
                    <a:pt x="277" y="191"/>
                  </a:lnTo>
                  <a:lnTo>
                    <a:pt x="277" y="153"/>
                  </a:lnTo>
                  <a:lnTo>
                    <a:pt x="302" y="153"/>
                  </a:lnTo>
                  <a:lnTo>
                    <a:pt x="302" y="191"/>
                  </a:lnTo>
                  <a:lnTo>
                    <a:pt x="302" y="191"/>
                  </a:lnTo>
                  <a:close/>
                  <a:moveTo>
                    <a:pt x="302" y="114"/>
                  </a:moveTo>
                  <a:lnTo>
                    <a:pt x="277" y="114"/>
                  </a:lnTo>
                  <a:lnTo>
                    <a:pt x="277" y="76"/>
                  </a:lnTo>
                  <a:lnTo>
                    <a:pt x="302" y="76"/>
                  </a:lnTo>
                  <a:lnTo>
                    <a:pt x="302" y="114"/>
                  </a:lnTo>
                  <a:lnTo>
                    <a:pt x="302" y="114"/>
                  </a:lnTo>
                  <a:close/>
                  <a:moveTo>
                    <a:pt x="302" y="37"/>
                  </a:moveTo>
                  <a:lnTo>
                    <a:pt x="277" y="37"/>
                  </a:lnTo>
                  <a:lnTo>
                    <a:pt x="277" y="0"/>
                  </a:lnTo>
                  <a:lnTo>
                    <a:pt x="303" y="0"/>
                  </a:lnTo>
                  <a:lnTo>
                    <a:pt x="303" y="25"/>
                  </a:lnTo>
                  <a:lnTo>
                    <a:pt x="302" y="25"/>
                  </a:ln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499" y="25"/>
                  </a:moveTo>
                  <a:lnTo>
                    <a:pt x="495" y="25"/>
                  </a:lnTo>
                  <a:lnTo>
                    <a:pt x="495" y="0"/>
                  </a:lnTo>
                  <a:lnTo>
                    <a:pt x="499" y="0"/>
                  </a:lnTo>
                  <a:lnTo>
                    <a:pt x="499" y="25"/>
                  </a:lnTo>
                  <a:lnTo>
                    <a:pt x="499" y="25"/>
                  </a:lnTo>
                  <a:close/>
                  <a:moveTo>
                    <a:pt x="457" y="25"/>
                  </a:moveTo>
                  <a:lnTo>
                    <a:pt x="418" y="25"/>
                  </a:lnTo>
                  <a:lnTo>
                    <a:pt x="418" y="0"/>
                  </a:lnTo>
                  <a:lnTo>
                    <a:pt x="457" y="0"/>
                  </a:lnTo>
                  <a:lnTo>
                    <a:pt x="457" y="25"/>
                  </a:lnTo>
                  <a:lnTo>
                    <a:pt x="457" y="25"/>
                  </a:lnTo>
                  <a:close/>
                  <a:moveTo>
                    <a:pt x="380" y="25"/>
                  </a:moveTo>
                  <a:lnTo>
                    <a:pt x="341" y="25"/>
                  </a:lnTo>
                  <a:lnTo>
                    <a:pt x="341" y="0"/>
                  </a:lnTo>
                  <a:lnTo>
                    <a:pt x="380" y="0"/>
                  </a:lnTo>
                  <a:lnTo>
                    <a:pt x="380" y="25"/>
                  </a:lnTo>
                  <a:lnTo>
                    <a:pt x="380" y="25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Freeform 9"/>
            <p:cNvSpPr/>
            <p:nvPr/>
          </p:nvSpPr>
          <p:spPr>
            <a:xfrm>
              <a:off x="1084320" y="1734480"/>
              <a:ext cx="101520" cy="158400"/>
            </a:xfrm>
            <a:custGeom>
              <a:avLst/>
              <a:gdLst/>
              <a:ahLst/>
              <a:rect l="l" t="t" r="r" b="b"/>
              <a:pathLst>
                <a:path w="82" h="128">
                  <a:moveTo>
                    <a:pt x="18" y="128"/>
                  </a:moveTo>
                  <a:lnTo>
                    <a:pt x="0" y="110"/>
                  </a:lnTo>
                  <a:lnTo>
                    <a:pt x="46" y="64"/>
                  </a:lnTo>
                  <a:lnTo>
                    <a:pt x="1" y="18"/>
                  </a:lnTo>
                  <a:lnTo>
                    <a:pt x="19" y="0"/>
                  </a:lnTo>
                  <a:lnTo>
                    <a:pt x="82" y="64"/>
                  </a:lnTo>
                  <a:lnTo>
                    <a:pt x="18" y="128"/>
                  </a:lnTo>
                  <a:lnTo>
                    <a:pt x="18" y="128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4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Title 1"/>
          <p:cNvSpPr txBox="1"/>
          <p:nvPr/>
        </p:nvSpPr>
        <p:spPr>
          <a:xfrm>
            <a:off x="383040" y="527400"/>
            <a:ext cx="11808720" cy="7632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rgbClr val="002060"/>
                </a:solidFill>
                <a:latin typeface="Roboto"/>
                <a:ea typeface="Roboto"/>
              </a:rPr>
              <a:t>Συνεκτική οικονομική στρατηγική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Slide Number Placeholder 8"/>
          <p:cNvSpPr txBox="1"/>
          <p:nvPr/>
        </p:nvSpPr>
        <p:spPr>
          <a:xfrm>
            <a:off x="11296440" y="6217560"/>
            <a:ext cx="521640" cy="52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F89501B-16A7-474A-9BCB-61FAA271F33B}" type="slidenum">
              <a:rPr b="0" lang="en" sz="1000" spc="-1" strike="noStrike">
                <a:solidFill>
                  <a:srgbClr val="ffffff"/>
                </a:solidFill>
                <a:latin typeface="Roboto Regular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198" name="Rectangle 6"/>
          <p:cNvSpPr/>
          <p:nvPr/>
        </p:nvSpPr>
        <p:spPr>
          <a:xfrm>
            <a:off x="6962760" y="2630160"/>
            <a:ext cx="4594320" cy="13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00" bIns="45000">
            <a:noAutofit/>
          </a:bodyPr>
          <a:p>
            <a:pPr marL="285840" indent="-285480">
              <a:lnSpc>
                <a:spcPct val="100000"/>
              </a:lnSpc>
              <a:buClr>
                <a:srgbClr val="242852"/>
              </a:buClr>
              <a:buFont typeface="Wingdings" charset="2"/>
              <a:buChar char=""/>
            </a:pP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Το ελληνικό ΕΣΑΑ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ευθυγραμμίζεται πλήρως με τους έξι πυλώνες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που θέτει το Άρθρο </a:t>
            </a: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3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του Κανονισμού για τον Μηχανισμό Ανάκαμψης και Ανθεκτικότητας (ΜΑΑ), με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ιδιαίτερη έμφαση στην πράσινη και στην ψηφιακή μετάβαση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99" name="Rectangle 15"/>
          <p:cNvSpPr/>
          <p:nvPr/>
        </p:nvSpPr>
        <p:spPr>
          <a:xfrm>
            <a:off x="520200" y="1362600"/>
            <a:ext cx="11071080" cy="856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6000" rIns="144000" tIns="31320" bIns="31320" anchor="ctr">
            <a:noAutofit/>
          </a:bodyPr>
          <a:p>
            <a:pPr>
              <a:lnSpc>
                <a:spcPct val="100000"/>
              </a:lnSpc>
            </a:pP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Παρά την πρόοδο που έχει επιτευχθεί</a:t>
            </a:r>
            <a:r>
              <a:rPr b="1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η Ελλάδα εξακολουθεί να παρουσιάζει μεγάλο παραγωγικό και επενδυτικό κενό, κενό απασχόλησης και σημαντικά φαινόμενα κοινωνικού αποκλεισμού. Η πανδημία μπορεί να εντείνει αυτά τα προβλήματα.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00" name="Rectangle 2"/>
          <p:cNvSpPr/>
          <p:nvPr/>
        </p:nvSpPr>
        <p:spPr>
          <a:xfrm>
            <a:off x="520200" y="2509200"/>
            <a:ext cx="5880240" cy="3359160"/>
          </a:xfrm>
          <a:prstGeom prst="rect">
            <a:avLst/>
          </a:prstGeom>
          <a:solidFill>
            <a:srgbClr val="01347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6000" rIns="180000" tIns="0" bIns="45000" anchor="ctr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b="1" lang="el-GR" sz="1600" spc="-1" strike="noStrike">
                <a:solidFill>
                  <a:srgbClr val="ffffff"/>
                </a:solidFill>
                <a:latin typeface="Roboto"/>
              </a:rPr>
              <a:t>Με βάση το «Σχέδιο Ανάπτυξης για την Ελληνική Οικονομία» που συνέταξε η Επιτροπή υπό τον Νομπελίστα Καθηγητή Χρ. Πισσαρίδη </a:t>
            </a:r>
            <a:r>
              <a:rPr b="1" lang="en-GB" sz="1600" spc="-1" strike="noStrike">
                <a:solidFill>
                  <a:srgbClr val="ffffff"/>
                </a:solidFill>
                <a:latin typeface="Roboto"/>
              </a:rPr>
              <a:t>(2020), </a:t>
            </a:r>
            <a:r>
              <a:rPr b="0" lang="el-GR" sz="1600" spc="-1" strike="noStrike">
                <a:solidFill>
                  <a:srgbClr val="ffffff"/>
                </a:solidFill>
                <a:latin typeface="Roboto"/>
              </a:rPr>
              <a:t>και σε πλήρη ευθυγράμμιση με τις Ειδικές ανά Χώρα Συστάσεις της Ευρωπαϊκής Επιτροπής, το ελληνικό ΕΣΑΑ έχει στόχο</a:t>
            </a:r>
            <a:r>
              <a:rPr b="0" lang="en-GB" sz="1600" spc="-1" strike="noStrike">
                <a:solidFill>
                  <a:srgbClr val="ffffff"/>
                </a:solidFill>
                <a:latin typeface="Roboto"/>
              </a:rPr>
              <a:t>: 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1" lang="el-GR" sz="1600" spc="-1" strike="noStrike">
                <a:solidFill>
                  <a:srgbClr val="ffffff"/>
                </a:solidFill>
                <a:latin typeface="Roboto"/>
              </a:rPr>
              <a:t>Να περιορίσει</a:t>
            </a:r>
            <a:r>
              <a:rPr b="1" lang="en-GB" sz="1600" spc="-1" strike="noStrike">
                <a:solidFill>
                  <a:srgbClr val="ffffff"/>
                </a:solidFill>
                <a:latin typeface="Roboto"/>
              </a:rPr>
              <a:t> </a:t>
            </a:r>
            <a:r>
              <a:rPr b="0" lang="el-GR" sz="1600" spc="-1" strike="noStrike">
                <a:solidFill>
                  <a:srgbClr val="ffffff"/>
                </a:solidFill>
                <a:latin typeface="Roboto"/>
              </a:rPr>
              <a:t>τις οικονομικές και κοινωνικές επιπτώσεις της κρίσης του </a:t>
            </a:r>
            <a:r>
              <a:rPr b="1" lang="en-GB" sz="1600" spc="-1" strike="noStrike">
                <a:solidFill>
                  <a:srgbClr val="ffffff"/>
                </a:solidFill>
                <a:latin typeface="Roboto"/>
              </a:rPr>
              <a:t>COVID-1</a:t>
            </a:r>
            <a:r>
              <a:rPr b="1" lang="el-GR" sz="1600" spc="-1" strike="noStrike">
                <a:solidFill>
                  <a:srgbClr val="ffffff"/>
                </a:solidFill>
                <a:latin typeface="Roboto"/>
              </a:rPr>
              <a:t>9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1" lang="el-GR" sz="1600" spc="-1" strike="noStrike">
                <a:solidFill>
                  <a:srgbClr val="ffffff"/>
                </a:solidFill>
                <a:latin typeface="Roboto"/>
              </a:rPr>
              <a:t>Να αντιμετωπίσει υπάρχοντα κενά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1" lang="el-GR" sz="1600" spc="-1" strike="noStrike">
                <a:solidFill>
                  <a:srgbClr val="ffffff"/>
                </a:solidFill>
                <a:latin typeface="Roboto"/>
              </a:rPr>
              <a:t>Να ενισχύσει την ανάπτυξη</a:t>
            </a:r>
            <a:r>
              <a:rPr b="1" lang="en-GB" sz="1600" spc="-1" strike="noStrike">
                <a:solidFill>
                  <a:srgbClr val="ffffff"/>
                </a:solidFill>
                <a:latin typeface="Roboto"/>
              </a:rPr>
              <a:t>, </a:t>
            </a:r>
            <a:r>
              <a:rPr b="1" lang="el-GR" sz="1600" spc="-1" strike="noStrike">
                <a:solidFill>
                  <a:srgbClr val="ffffff"/>
                </a:solidFill>
                <a:latin typeface="Roboto"/>
              </a:rPr>
              <a:t>τη δημιουργία θέσεων εργασίας και την οικονομική και κοινωνική ανθεκτικότητα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01" name="Rectangle 22"/>
          <p:cNvSpPr/>
          <p:nvPr/>
        </p:nvSpPr>
        <p:spPr>
          <a:xfrm>
            <a:off x="6962760" y="4431960"/>
            <a:ext cx="4594320" cy="157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242852"/>
              </a:buClr>
              <a:buFont typeface="Wingdings" charset="2"/>
              <a:buChar char=""/>
            </a:pP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Στοιχείο – «κλειδί»</a:t>
            </a: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: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Κινητοποίηση σημαντικών πόρων του ιδιωτικού τομέα, με στόχο την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αύξηση των ιδιωτικών επενδύσεων</a:t>
            </a:r>
            <a:r>
              <a:rPr b="1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,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 ώστε να επιτευχθούν μεγάλα πολλαπλασιαστικά οφέλη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4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Title 1"/>
          <p:cNvSpPr txBox="1"/>
          <p:nvPr/>
        </p:nvSpPr>
        <p:spPr>
          <a:xfrm>
            <a:off x="383040" y="527400"/>
            <a:ext cx="11808720" cy="7632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rgbClr val="242852"/>
                </a:solidFill>
                <a:latin typeface="Roboto"/>
                <a:ea typeface="Roboto"/>
              </a:rPr>
              <a:t>Κομβικές μεταρρυθμίσεις και επενδύσεις </a:t>
            </a:r>
            <a:r>
              <a:rPr b="0" lang="en-US" sz="2400" spc="-1" strike="noStrike">
                <a:solidFill>
                  <a:srgbClr val="242852"/>
                </a:solidFill>
                <a:latin typeface="Roboto"/>
                <a:ea typeface="Roboto"/>
              </a:rPr>
              <a:t>– I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Slide Number Placeholder 8"/>
          <p:cNvSpPr txBox="1"/>
          <p:nvPr/>
        </p:nvSpPr>
        <p:spPr>
          <a:xfrm>
            <a:off x="11296440" y="6217560"/>
            <a:ext cx="521640" cy="52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DE7D0FD-92F7-4E8B-B44C-32E375594E64}" type="slidenum">
              <a:rPr b="0" lang="en" sz="1000" spc="-1" strike="noStrike">
                <a:solidFill>
                  <a:srgbClr val="ffffff"/>
                </a:solidFill>
                <a:latin typeface="Roboto Regular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205" name="Freeform 28"/>
          <p:cNvSpPr/>
          <p:nvPr/>
        </p:nvSpPr>
        <p:spPr>
          <a:xfrm>
            <a:off x="488520" y="3635640"/>
            <a:ext cx="755640" cy="755640"/>
          </a:xfrm>
          <a:custGeom>
            <a:avLst/>
            <a:gdLst/>
            <a:ahLst/>
            <a:rect l="l" t="t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7" y="90"/>
                </a:moveTo>
                <a:cubicBezTo>
                  <a:pt x="117" y="77"/>
                  <a:pt x="128" y="67"/>
                  <a:pt x="141" y="67"/>
                </a:cubicBezTo>
                <a:cubicBezTo>
                  <a:pt x="153" y="67"/>
                  <a:pt x="164" y="77"/>
                  <a:pt x="164" y="90"/>
                </a:cubicBezTo>
                <a:cubicBezTo>
                  <a:pt x="164" y="103"/>
                  <a:pt x="153" y="113"/>
                  <a:pt x="141" y="113"/>
                </a:cubicBezTo>
                <a:cubicBezTo>
                  <a:pt x="128" y="113"/>
                  <a:pt x="117" y="103"/>
                  <a:pt x="117" y="90"/>
                </a:cubicBezTo>
                <a:close/>
                <a:moveTo>
                  <a:pt x="331" y="332"/>
                </a:moveTo>
                <a:cubicBezTo>
                  <a:pt x="217" y="332"/>
                  <a:pt x="217" y="332"/>
                  <a:pt x="217" y="332"/>
                </a:cubicBezTo>
                <a:cubicBezTo>
                  <a:pt x="217" y="296"/>
                  <a:pt x="217" y="296"/>
                  <a:pt x="217" y="29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78" y="134"/>
                  <a:pt x="278" y="134"/>
                  <a:pt x="278" y="134"/>
                </a:cubicBezTo>
                <a:cubicBezTo>
                  <a:pt x="295" y="131"/>
                  <a:pt x="309" y="115"/>
                  <a:pt x="309" y="97"/>
                </a:cubicBezTo>
                <a:cubicBezTo>
                  <a:pt x="309" y="76"/>
                  <a:pt x="291" y="59"/>
                  <a:pt x="270" y="59"/>
                </a:cubicBezTo>
                <a:cubicBezTo>
                  <a:pt x="249" y="59"/>
                  <a:pt x="232" y="76"/>
                  <a:pt x="232" y="97"/>
                </a:cubicBezTo>
                <a:cubicBezTo>
                  <a:pt x="232" y="115"/>
                  <a:pt x="245" y="131"/>
                  <a:pt x="263" y="134"/>
                </a:cubicBezTo>
                <a:cubicBezTo>
                  <a:pt x="263" y="239"/>
                  <a:pt x="263" y="239"/>
                  <a:pt x="263" y="239"/>
                </a:cubicBezTo>
                <a:cubicBezTo>
                  <a:pt x="202" y="289"/>
                  <a:pt x="202" y="289"/>
                  <a:pt x="202" y="289"/>
                </a:cubicBezTo>
                <a:cubicBezTo>
                  <a:pt x="202" y="332"/>
                  <a:pt x="202" y="332"/>
                  <a:pt x="202" y="332"/>
                </a:cubicBezTo>
                <a:cubicBezTo>
                  <a:pt x="185" y="332"/>
                  <a:pt x="185" y="332"/>
                  <a:pt x="185" y="332"/>
                </a:cubicBezTo>
                <a:cubicBezTo>
                  <a:pt x="185" y="259"/>
                  <a:pt x="185" y="259"/>
                  <a:pt x="185" y="259"/>
                </a:cubicBezTo>
                <a:cubicBezTo>
                  <a:pt x="213" y="235"/>
                  <a:pt x="213" y="235"/>
                  <a:pt x="213" y="235"/>
                </a:cubicBezTo>
                <a:cubicBezTo>
                  <a:pt x="213" y="198"/>
                  <a:pt x="213" y="198"/>
                  <a:pt x="213" y="198"/>
                </a:cubicBezTo>
                <a:cubicBezTo>
                  <a:pt x="230" y="195"/>
                  <a:pt x="244" y="179"/>
                  <a:pt x="244" y="161"/>
                </a:cubicBezTo>
                <a:cubicBezTo>
                  <a:pt x="244" y="140"/>
                  <a:pt x="227" y="123"/>
                  <a:pt x="205" y="123"/>
                </a:cubicBezTo>
                <a:cubicBezTo>
                  <a:pt x="184" y="123"/>
                  <a:pt x="167" y="140"/>
                  <a:pt x="167" y="161"/>
                </a:cubicBezTo>
                <a:cubicBezTo>
                  <a:pt x="167" y="179"/>
                  <a:pt x="181" y="195"/>
                  <a:pt x="198" y="198"/>
                </a:cubicBezTo>
                <a:cubicBezTo>
                  <a:pt x="198" y="228"/>
                  <a:pt x="198" y="228"/>
                  <a:pt x="198" y="228"/>
                </a:cubicBezTo>
                <a:cubicBezTo>
                  <a:pt x="170" y="252"/>
                  <a:pt x="170" y="252"/>
                  <a:pt x="170" y="252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53" y="332"/>
                  <a:pt x="153" y="332"/>
                  <a:pt x="153" y="332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66" y="124"/>
                  <a:pt x="179" y="109"/>
                  <a:pt x="179" y="90"/>
                </a:cubicBezTo>
                <a:cubicBezTo>
                  <a:pt x="179" y="69"/>
                  <a:pt x="162" y="52"/>
                  <a:pt x="141" y="52"/>
                </a:cubicBezTo>
                <a:cubicBezTo>
                  <a:pt x="120" y="52"/>
                  <a:pt x="102" y="69"/>
                  <a:pt x="102" y="90"/>
                </a:cubicBezTo>
                <a:cubicBezTo>
                  <a:pt x="102" y="109"/>
                  <a:pt x="116" y="124"/>
                  <a:pt x="133" y="128"/>
                </a:cubicBezTo>
                <a:cubicBezTo>
                  <a:pt x="138" y="332"/>
                  <a:pt x="138" y="332"/>
                  <a:pt x="138" y="332"/>
                </a:cubicBezTo>
                <a:cubicBezTo>
                  <a:pt x="121" y="332"/>
                  <a:pt x="121" y="332"/>
                  <a:pt x="121" y="332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89" y="199"/>
                  <a:pt x="89" y="199"/>
                  <a:pt x="89" y="199"/>
                </a:cubicBezTo>
                <a:cubicBezTo>
                  <a:pt x="104" y="194"/>
                  <a:pt x="114" y="180"/>
                  <a:pt x="114" y="163"/>
                </a:cubicBezTo>
                <a:cubicBezTo>
                  <a:pt x="114" y="142"/>
                  <a:pt x="97" y="125"/>
                  <a:pt x="76" y="125"/>
                </a:cubicBezTo>
                <a:cubicBezTo>
                  <a:pt x="55" y="125"/>
                  <a:pt x="38" y="142"/>
                  <a:pt x="38" y="163"/>
                </a:cubicBezTo>
                <a:cubicBezTo>
                  <a:pt x="38" y="183"/>
                  <a:pt x="53" y="200"/>
                  <a:pt x="72" y="201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1" y="15"/>
                  <a:pt x="331" y="15"/>
                  <a:pt x="331" y="15"/>
                </a:cubicBezTo>
                <a:lnTo>
                  <a:pt x="331" y="332"/>
                </a:lnTo>
                <a:close/>
                <a:moveTo>
                  <a:pt x="270" y="120"/>
                </a:moveTo>
                <a:cubicBezTo>
                  <a:pt x="257" y="120"/>
                  <a:pt x="247" y="110"/>
                  <a:pt x="247" y="97"/>
                </a:cubicBezTo>
                <a:cubicBezTo>
                  <a:pt x="247" y="84"/>
                  <a:pt x="257" y="73"/>
                  <a:pt x="270" y="73"/>
                </a:cubicBezTo>
                <a:cubicBezTo>
                  <a:pt x="283" y="73"/>
                  <a:pt x="294" y="84"/>
                  <a:pt x="294" y="97"/>
                </a:cubicBezTo>
                <a:cubicBezTo>
                  <a:pt x="294" y="110"/>
                  <a:pt x="283" y="120"/>
                  <a:pt x="270" y="120"/>
                </a:cubicBezTo>
                <a:close/>
                <a:moveTo>
                  <a:pt x="205" y="184"/>
                </a:moveTo>
                <a:cubicBezTo>
                  <a:pt x="193" y="184"/>
                  <a:pt x="182" y="174"/>
                  <a:pt x="182" y="161"/>
                </a:cubicBezTo>
                <a:cubicBezTo>
                  <a:pt x="182" y="148"/>
                  <a:pt x="193" y="137"/>
                  <a:pt x="205" y="137"/>
                </a:cubicBezTo>
                <a:cubicBezTo>
                  <a:pt x="218" y="137"/>
                  <a:pt x="229" y="148"/>
                  <a:pt x="229" y="161"/>
                </a:cubicBezTo>
                <a:cubicBezTo>
                  <a:pt x="229" y="174"/>
                  <a:pt x="218" y="184"/>
                  <a:pt x="205" y="184"/>
                </a:cubicBezTo>
                <a:close/>
                <a:moveTo>
                  <a:pt x="52" y="163"/>
                </a:moveTo>
                <a:cubicBezTo>
                  <a:pt x="52" y="151"/>
                  <a:pt x="63" y="140"/>
                  <a:pt x="76" y="140"/>
                </a:cubicBezTo>
                <a:cubicBezTo>
                  <a:pt x="89" y="140"/>
                  <a:pt x="99" y="151"/>
                  <a:pt x="99" y="163"/>
                </a:cubicBezTo>
                <a:cubicBezTo>
                  <a:pt x="99" y="176"/>
                  <a:pt x="89" y="187"/>
                  <a:pt x="76" y="187"/>
                </a:cubicBezTo>
                <a:cubicBezTo>
                  <a:pt x="63" y="187"/>
                  <a:pt x="52" y="176"/>
                  <a:pt x="52" y="163"/>
                </a:cubicBezTo>
                <a:close/>
              </a:path>
            </a:pathLst>
          </a:custGeom>
          <a:solidFill>
            <a:srgbClr val="01347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215;p14"/>
          <p:cNvSpPr/>
          <p:nvPr/>
        </p:nvSpPr>
        <p:spPr>
          <a:xfrm>
            <a:off x="478800" y="1686960"/>
            <a:ext cx="755640" cy="755640"/>
          </a:xfrm>
          <a:custGeom>
            <a:avLst/>
            <a:gdLst/>
            <a:ahLst/>
            <a:rect l="l" t="t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rgbClr val="01347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ontent Placeholder 2"/>
          <p:cNvSpPr/>
          <p:nvPr/>
        </p:nvSpPr>
        <p:spPr>
          <a:xfrm>
            <a:off x="1551240" y="1467360"/>
            <a:ext cx="10151640" cy="23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08000" tIns="144000" bIns="144000">
            <a:noAutofit/>
          </a:bodyPr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Κίνητρα για επενδύσεις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ενεργειακής αποδοτικότητας 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(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κατοικίες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επιχειρήσεις και Δημόσιος Τομέας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)</a:t>
            </a:r>
            <a:endParaRPr b="0" lang="en-GB" sz="1600" spc="-1" strike="noStrike">
              <a:latin typeface="Arial"/>
            </a:endParaRPr>
          </a:p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Ηλεκτρικές διασυνδέσεις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των ελληνικών νησιών και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επενδύσεις ενεργειακής αποθήκευσης</a:t>
            </a:r>
            <a:r>
              <a:rPr b="1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endParaRPr b="0" lang="en-GB" sz="1600" spc="-1" strike="noStrike">
              <a:latin typeface="Arial"/>
            </a:endParaRPr>
          </a:p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Εθνικό σχέδιο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αναδάσωσης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και επενδύσεις στη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βιοποικιλότητα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algn="l" pos="216000"/>
                <a:tab algn="l" pos="576000"/>
                <a:tab algn="l" pos="864000"/>
              </a:tabLst>
            </a:pPr>
            <a:endParaRPr b="0" lang="en-GB" sz="1600" spc="-1" strike="noStrike">
              <a:latin typeface="Arial"/>
            </a:endParaRPr>
          </a:p>
        </p:txBody>
      </p:sp>
      <p:sp>
        <p:nvSpPr>
          <p:cNvPr id="208" name="Rectangle 18"/>
          <p:cNvSpPr/>
          <p:nvPr/>
        </p:nvSpPr>
        <p:spPr>
          <a:xfrm>
            <a:off x="1551240" y="3429000"/>
            <a:ext cx="10151640" cy="292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08000" tIns="144000" bIns="144000">
            <a:spAutoFit/>
          </a:bodyPr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Υποδομές </a:t>
            </a:r>
            <a:r>
              <a:rPr b="1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5G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υποδομή οπτικών ινών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 σε κτίρια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ψηφιακή διασύνδεση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των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ελληνικών νησιών</a:t>
            </a:r>
            <a:endParaRPr b="0" lang="en-GB" sz="1600" spc="-1" strike="noStrike">
              <a:latin typeface="Arial"/>
            </a:endParaRPr>
          </a:p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Ψηφιακός μετασχηματισμός του Δημόσιου Τομέα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(Υγεία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Παιδεία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Δικαιοσύνη κ.λπ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.),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συμπεριλαμβανομένης υποδομής και υπηρεσίας κεντρικού υπολογιστικού νέφους, ψηφιακή διαλειτουργικότητα εντός της Γενικής Κυβέρνησης και Ολοκληρωμένη Διαχείριση Συναλλασσόμενων (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CRM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)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με τη Γενική Κυβέρνηση</a:t>
            </a:r>
            <a:endParaRPr b="0" lang="en-GB" sz="1600" spc="-1" strike="noStrike">
              <a:latin typeface="Arial"/>
            </a:endParaRPr>
          </a:p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Πλήρης ψηφιοποίηση των φορολογικών αρχών, νέες έξυπνες μέθοδοι καταπολέμησης της φοροδιαφυγής 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(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έλεγχοι με τη χρήση Τεχνητής Νοημοσύνης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, on-line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παρακολούθηση της μεταφοράς αγαθών κ.λπ.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)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, εισαγωγή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διασυνδεδεμένων ταμειακών μηχανών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και 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POS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ηλεκτρονική τιμολόγηση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για το σύνολο του ιδιωτικού τομέα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4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Title 1"/>
          <p:cNvSpPr txBox="1"/>
          <p:nvPr/>
        </p:nvSpPr>
        <p:spPr>
          <a:xfrm>
            <a:off x="383040" y="527400"/>
            <a:ext cx="11808720" cy="7632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rgbClr val="242852"/>
                </a:solidFill>
                <a:latin typeface="Roboto"/>
                <a:ea typeface="Roboto"/>
              </a:rPr>
              <a:t>Κομβικές μεταρρυθμίσεις και επενδύσεις </a:t>
            </a:r>
            <a:r>
              <a:rPr b="0" lang="en-US" sz="2400" spc="-1" strike="noStrike">
                <a:solidFill>
                  <a:srgbClr val="242852"/>
                </a:solidFill>
                <a:latin typeface="Roboto"/>
                <a:ea typeface="Roboto"/>
              </a:rPr>
              <a:t>– I</a:t>
            </a:r>
            <a:r>
              <a:rPr b="0" lang="el-GR" sz="2400" spc="-1" strike="noStrike">
                <a:solidFill>
                  <a:srgbClr val="242852"/>
                </a:solidFill>
                <a:latin typeface="Roboto"/>
                <a:ea typeface="Roboto"/>
              </a:rPr>
              <a:t>Ι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Slide Number Placeholder 8"/>
          <p:cNvSpPr txBox="1"/>
          <p:nvPr/>
        </p:nvSpPr>
        <p:spPr>
          <a:xfrm>
            <a:off x="11296440" y="6217560"/>
            <a:ext cx="521640" cy="52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A5D6157-F44F-4D85-8E04-D9214F9CA631}" type="slidenum">
              <a:rPr b="0" lang="en" sz="1000" spc="-1" strike="noStrike">
                <a:solidFill>
                  <a:srgbClr val="ffffff"/>
                </a:solidFill>
                <a:latin typeface="Roboto Regular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212" name="Content Placeholder 2"/>
          <p:cNvSpPr/>
          <p:nvPr/>
        </p:nvSpPr>
        <p:spPr>
          <a:xfrm>
            <a:off x="1551240" y="1409760"/>
            <a:ext cx="10151640" cy="23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08000" tIns="144000" bIns="144000">
            <a:noAutofit/>
          </a:bodyPr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Μεταρρυθμίσεις για την απλοποίηση του επιχειρηματικού περιβάλλοντος</a:t>
            </a:r>
            <a:r>
              <a:rPr b="1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1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διευκόλυνση του επιχειρείν και υποστήριξη των επενδύσεων</a:t>
            </a:r>
            <a:endParaRPr b="0" lang="en-GB" sz="1550" spc="-1" strike="noStrike">
              <a:latin typeface="Arial"/>
            </a:endParaRPr>
          </a:p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Ισχυρά κίνητρα για ιδιωτικές επενδύσεις 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(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πράσινος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ψηφιακός μετασχηματισμός ΜμΕ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0" lang="en-GB" sz="1550" spc="-1" strike="noStrike">
                <a:solidFill>
                  <a:srgbClr val="242852"/>
                </a:solidFill>
                <a:latin typeface="Roboto"/>
                <a:ea typeface="Roboto"/>
              </a:rPr>
              <a:t>“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έξυπνες</a:t>
            </a:r>
            <a:r>
              <a:rPr b="0" lang="en-GB" sz="1550" spc="-1" strike="noStrike">
                <a:solidFill>
                  <a:srgbClr val="242852"/>
                </a:solidFill>
                <a:latin typeface="Roboto"/>
                <a:ea typeface="Roboto"/>
              </a:rPr>
              <a:t>” 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βιομηχανικές επενδύσεις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,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 εξωστρέφεια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καινοτομία/έρευνα και ανάπτυξη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)</a:t>
            </a:r>
            <a:endParaRPr b="0" lang="en-GB" sz="1550" spc="-1" strike="noStrike">
              <a:latin typeface="Arial"/>
            </a:endParaRPr>
          </a:p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Συμπράξεις Δημόσιου-Ιδιωτικού Τομέα 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σε νέα, μεγάλα έργα υποδομών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 (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αρδευτικά έργα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εκσυγχρονισμός του σιδηροδρομικού δικτύου κ.λπ.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)</a:t>
            </a:r>
            <a:endParaRPr b="0" lang="en-GB" sz="1550" spc="-1" strike="noStrike">
              <a:latin typeface="Arial"/>
            </a:endParaRPr>
          </a:p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Επενδύσεις στους τομείς του πολιτισμού, του τουρισμού και</a:t>
            </a:r>
            <a:r>
              <a:rPr b="1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1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της αγροδιατροφής</a:t>
            </a:r>
            <a:r>
              <a:rPr b="0" lang="en-US" sz="155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0" lang="el-GR" sz="1550" spc="-1" strike="noStrike">
                <a:solidFill>
                  <a:srgbClr val="242852"/>
                </a:solidFill>
                <a:latin typeface="Roboto"/>
                <a:ea typeface="Roboto"/>
              </a:rPr>
              <a:t>ως κινητήριους μοχλούς ανάπτυξης</a:t>
            </a:r>
            <a:endParaRPr b="0" lang="en-GB" sz="1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algn="l" pos="216000"/>
                <a:tab algn="l" pos="576000"/>
                <a:tab algn="l" pos="864000"/>
              </a:tabLst>
            </a:pPr>
            <a:endParaRPr b="0" lang="en-GB" sz="1550" spc="-1" strike="noStrike">
              <a:latin typeface="Arial"/>
            </a:endParaRPr>
          </a:p>
        </p:txBody>
      </p:sp>
      <p:grpSp>
        <p:nvGrpSpPr>
          <p:cNvPr id="213" name="Google Shape;221;p14"/>
          <p:cNvGrpSpPr/>
          <p:nvPr/>
        </p:nvGrpSpPr>
        <p:grpSpPr>
          <a:xfrm>
            <a:off x="484920" y="1662120"/>
            <a:ext cx="755640" cy="755640"/>
            <a:chOff x="484920" y="1662120"/>
            <a:chExt cx="755640" cy="755640"/>
          </a:xfrm>
        </p:grpSpPr>
        <p:sp>
          <p:nvSpPr>
            <p:cNvPr id="214" name="Google Shape;222;p14"/>
            <p:cNvSpPr/>
            <p:nvPr/>
          </p:nvSpPr>
          <p:spPr>
            <a:xfrm>
              <a:off x="683280" y="1761120"/>
              <a:ext cx="346680" cy="297000"/>
            </a:xfrm>
            <a:custGeom>
              <a:avLst/>
              <a:gdLst/>
              <a:ahLst/>
              <a:rect l="l" t="t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Google Shape;223;p14"/>
            <p:cNvSpPr/>
            <p:nvPr/>
          </p:nvSpPr>
          <p:spPr>
            <a:xfrm>
              <a:off x="484920" y="1662120"/>
              <a:ext cx="755640" cy="755640"/>
            </a:xfrm>
            <a:custGeom>
              <a:avLst/>
              <a:gdLst/>
              <a:ahLst/>
              <a:rect l="l" t="t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6" name="Rectangle 2"/>
          <p:cNvSpPr/>
          <p:nvPr/>
        </p:nvSpPr>
        <p:spPr>
          <a:xfrm>
            <a:off x="1559520" y="3753000"/>
            <a:ext cx="10151640" cy="31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08000" tIns="144000" bIns="144000">
            <a:spAutoFit/>
          </a:bodyPr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Μεταρρύθμιση της εργατικής νομοθεσίας</a:t>
            </a:r>
            <a:r>
              <a:rPr b="1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(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εκσυγχρονισμός και απλοποίηση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)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,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μεταρρύθμιση ενεργητικών και παθητικών πολιτικών απασχόλησης</a:t>
            </a:r>
            <a:r>
              <a:rPr b="1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μεγάλες επενδύσεις στην</a:t>
            </a:r>
            <a:r>
              <a:rPr b="1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κατάρτιση και επανακατάρτιση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του εργατικού δυναμικού 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(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έμφαση στις ψηφιακές δεξιότητες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)</a:t>
            </a:r>
            <a:endParaRPr b="0" lang="en-GB" sz="1600" spc="-1" strike="noStrike">
              <a:latin typeface="Arial"/>
            </a:endParaRPr>
          </a:p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Επενδύσεις στην </a:t>
            </a: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κοινωνική ενσωμάτωση ευάλωτων ομάδων,</a:t>
            </a:r>
            <a:r>
              <a:rPr b="1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υποβοήθηση της πρόσβασης στην αγορά εργασίας για άτομα με αναπηρία,</a:t>
            </a:r>
            <a:r>
              <a:rPr b="0" lang="en-US" sz="16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διευκόλυνση της δημιουργίας μονάδων φροντίδας παιδιών στις εγκαταστάσεις ιδιωτικών εταιριών. Πρόσθετες αντίστοιχες επενδύσεις στο εκπαιδευτικό σύστημα </a:t>
            </a:r>
            <a:endParaRPr b="0" lang="en-GB" sz="1600" spc="-1" strike="noStrike">
              <a:latin typeface="Arial"/>
            </a:endParaRPr>
          </a:p>
          <a:p>
            <a:pPr marL="789840" indent="-395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42852"/>
              </a:buClr>
              <a:buFont typeface="Arial"/>
              <a:buChar char="•"/>
              <a:tabLst>
                <a:tab algn="l" pos="216000"/>
                <a:tab algn="l" pos="576000"/>
                <a:tab algn="l" pos="864000"/>
              </a:tabLst>
            </a:pPr>
            <a:r>
              <a:rPr b="1" lang="el-GR" sz="1500" spc="-1" strike="noStrike">
                <a:solidFill>
                  <a:srgbClr val="242852"/>
                </a:solidFill>
                <a:latin typeface="Roboto"/>
                <a:ea typeface="Roboto"/>
              </a:rPr>
              <a:t>Μεταρρύθμιση  του συστήματος πρωτοβάθμιας φροντίδας υγείας</a:t>
            </a:r>
            <a:r>
              <a:rPr b="0" lang="el-GR" sz="15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εκσυγχρονισμός νοσοκομείων και κέντρων Υγείας και εφαρμογή του </a:t>
            </a:r>
            <a:r>
              <a:rPr b="1" lang="el-GR" sz="1500" spc="-1" strike="noStrike">
                <a:solidFill>
                  <a:srgbClr val="242852"/>
                </a:solidFill>
                <a:latin typeface="Roboto"/>
                <a:ea typeface="Roboto"/>
              </a:rPr>
              <a:t>Εθνικού Προγράμματος Δημόσιας Υγείας και Πρόληψης Ασθενειών</a:t>
            </a:r>
            <a:endParaRPr b="0" lang="en-GB" sz="1500" spc="-1" strike="noStrike">
              <a:latin typeface="Arial"/>
            </a:endParaRPr>
          </a:p>
        </p:txBody>
      </p:sp>
      <p:sp>
        <p:nvSpPr>
          <p:cNvPr id="217" name="Google Shape;1468;p89"/>
          <p:cNvSpPr/>
          <p:nvPr/>
        </p:nvSpPr>
        <p:spPr>
          <a:xfrm>
            <a:off x="484920" y="3970080"/>
            <a:ext cx="755640" cy="755640"/>
          </a:xfrm>
          <a:custGeom>
            <a:avLst/>
            <a:gdLst/>
            <a:ahLst/>
            <a:rect l="l" t="t" r="r" b="b"/>
            <a:pathLst>
              <a:path w="576" h="576">
                <a:moveTo>
                  <a:pt x="473" y="289"/>
                </a:moveTo>
                <a:cubicBezTo>
                  <a:pt x="486" y="289"/>
                  <a:pt x="494" y="281"/>
                  <a:pt x="501" y="274"/>
                </a:cubicBezTo>
                <a:cubicBezTo>
                  <a:pt x="509" y="264"/>
                  <a:pt x="514" y="247"/>
                  <a:pt x="514" y="225"/>
                </a:cubicBezTo>
                <a:cubicBezTo>
                  <a:pt x="514" y="200"/>
                  <a:pt x="495" y="180"/>
                  <a:pt x="473" y="180"/>
                </a:cubicBezTo>
                <a:cubicBezTo>
                  <a:pt x="450" y="180"/>
                  <a:pt x="432" y="200"/>
                  <a:pt x="432" y="225"/>
                </a:cubicBezTo>
                <a:cubicBezTo>
                  <a:pt x="432" y="247"/>
                  <a:pt x="436" y="264"/>
                  <a:pt x="445" y="274"/>
                </a:cubicBezTo>
                <a:cubicBezTo>
                  <a:pt x="452" y="281"/>
                  <a:pt x="459" y="289"/>
                  <a:pt x="473" y="289"/>
                </a:cubicBezTo>
                <a:close/>
                <a:moveTo>
                  <a:pt x="473" y="203"/>
                </a:moveTo>
                <a:cubicBezTo>
                  <a:pt x="483" y="203"/>
                  <a:pt x="491" y="213"/>
                  <a:pt x="491" y="225"/>
                </a:cubicBezTo>
                <a:cubicBezTo>
                  <a:pt x="491" y="241"/>
                  <a:pt x="486" y="266"/>
                  <a:pt x="473" y="266"/>
                </a:cubicBezTo>
                <a:cubicBezTo>
                  <a:pt x="460" y="266"/>
                  <a:pt x="455" y="241"/>
                  <a:pt x="455" y="225"/>
                </a:cubicBezTo>
                <a:cubicBezTo>
                  <a:pt x="455" y="213"/>
                  <a:pt x="463" y="203"/>
                  <a:pt x="473" y="203"/>
                </a:cubicBezTo>
                <a:close/>
                <a:moveTo>
                  <a:pt x="103" y="289"/>
                </a:moveTo>
                <a:cubicBezTo>
                  <a:pt x="117" y="289"/>
                  <a:pt x="124" y="281"/>
                  <a:pt x="131" y="274"/>
                </a:cubicBezTo>
                <a:cubicBezTo>
                  <a:pt x="140" y="264"/>
                  <a:pt x="144" y="247"/>
                  <a:pt x="144" y="225"/>
                </a:cubicBezTo>
                <a:cubicBezTo>
                  <a:pt x="144" y="200"/>
                  <a:pt x="126" y="180"/>
                  <a:pt x="103" y="180"/>
                </a:cubicBezTo>
                <a:cubicBezTo>
                  <a:pt x="81" y="180"/>
                  <a:pt x="62" y="200"/>
                  <a:pt x="62" y="225"/>
                </a:cubicBezTo>
                <a:cubicBezTo>
                  <a:pt x="62" y="247"/>
                  <a:pt x="67" y="264"/>
                  <a:pt x="75" y="274"/>
                </a:cubicBezTo>
                <a:cubicBezTo>
                  <a:pt x="82" y="281"/>
                  <a:pt x="90" y="289"/>
                  <a:pt x="103" y="289"/>
                </a:cubicBezTo>
                <a:close/>
                <a:moveTo>
                  <a:pt x="103" y="266"/>
                </a:moveTo>
                <a:cubicBezTo>
                  <a:pt x="90" y="266"/>
                  <a:pt x="85" y="241"/>
                  <a:pt x="85" y="225"/>
                </a:cubicBezTo>
                <a:cubicBezTo>
                  <a:pt x="85" y="213"/>
                  <a:pt x="93" y="203"/>
                  <a:pt x="103" y="203"/>
                </a:cubicBezTo>
                <a:cubicBezTo>
                  <a:pt x="113" y="203"/>
                  <a:pt x="121" y="213"/>
                  <a:pt x="121" y="225"/>
                </a:cubicBezTo>
                <a:cubicBezTo>
                  <a:pt x="121" y="241"/>
                  <a:pt x="116" y="266"/>
                  <a:pt x="103" y="266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90" y="576"/>
                  <a:pt x="90" y="576"/>
                  <a:pt x="90" y="576"/>
                </a:cubicBezTo>
                <a:cubicBezTo>
                  <a:pt x="106" y="419"/>
                  <a:pt x="106" y="419"/>
                  <a:pt x="106" y="419"/>
                </a:cubicBezTo>
                <a:cubicBezTo>
                  <a:pt x="114" y="397"/>
                  <a:pt x="131" y="380"/>
                  <a:pt x="152" y="373"/>
                </a:cubicBezTo>
                <a:cubicBezTo>
                  <a:pt x="238" y="344"/>
                  <a:pt x="238" y="344"/>
                  <a:pt x="238" y="344"/>
                </a:cubicBezTo>
                <a:cubicBezTo>
                  <a:pt x="239" y="343"/>
                  <a:pt x="240" y="344"/>
                  <a:pt x="241" y="344"/>
                </a:cubicBezTo>
                <a:cubicBezTo>
                  <a:pt x="248" y="351"/>
                  <a:pt x="248" y="351"/>
                  <a:pt x="248" y="351"/>
                </a:cubicBezTo>
                <a:cubicBezTo>
                  <a:pt x="258" y="362"/>
                  <a:pt x="273" y="368"/>
                  <a:pt x="288" y="368"/>
                </a:cubicBezTo>
                <a:cubicBezTo>
                  <a:pt x="303" y="368"/>
                  <a:pt x="318" y="362"/>
                  <a:pt x="328" y="351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6" y="344"/>
                  <a:pt x="337" y="343"/>
                  <a:pt x="338" y="344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446" y="380"/>
                  <a:pt x="462" y="397"/>
                  <a:pt x="470" y="419"/>
                </a:cubicBezTo>
                <a:cubicBezTo>
                  <a:pt x="486" y="576"/>
                  <a:pt x="486" y="576"/>
                  <a:pt x="48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144" y="350"/>
                </a:moveTo>
                <a:cubicBezTo>
                  <a:pt x="115" y="360"/>
                  <a:pt x="92" y="383"/>
                  <a:pt x="83" y="412"/>
                </a:cubicBezTo>
                <a:cubicBezTo>
                  <a:pt x="68" y="551"/>
                  <a:pt x="68" y="551"/>
                  <a:pt x="68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27" y="350"/>
                  <a:pt x="27" y="350"/>
                  <a:pt x="27" y="350"/>
                </a:cubicBezTo>
                <a:cubicBezTo>
                  <a:pt x="30" y="342"/>
                  <a:pt x="36" y="336"/>
                  <a:pt x="44" y="333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7" y="328"/>
                  <a:pt x="95" y="331"/>
                  <a:pt x="103" y="331"/>
                </a:cubicBezTo>
                <a:cubicBezTo>
                  <a:pt x="112" y="331"/>
                  <a:pt x="120" y="328"/>
                  <a:pt x="126" y="322"/>
                </a:cubicBezTo>
                <a:cubicBezTo>
                  <a:pt x="127" y="321"/>
                  <a:pt x="127" y="321"/>
                  <a:pt x="127" y="321"/>
                </a:cubicBezTo>
                <a:cubicBezTo>
                  <a:pt x="163" y="333"/>
                  <a:pt x="163" y="333"/>
                  <a:pt x="163" y="333"/>
                </a:cubicBezTo>
                <a:cubicBezTo>
                  <a:pt x="167" y="335"/>
                  <a:pt x="170" y="337"/>
                  <a:pt x="173" y="340"/>
                </a:cubicBezTo>
                <a:lnTo>
                  <a:pt x="144" y="350"/>
                </a:lnTo>
                <a:close/>
                <a:moveTo>
                  <a:pt x="317" y="327"/>
                </a:moveTo>
                <a:cubicBezTo>
                  <a:pt x="311" y="334"/>
                  <a:pt x="311" y="334"/>
                  <a:pt x="311" y="334"/>
                </a:cubicBezTo>
                <a:cubicBezTo>
                  <a:pt x="305" y="340"/>
                  <a:pt x="297" y="344"/>
                  <a:pt x="288" y="344"/>
                </a:cubicBezTo>
                <a:cubicBezTo>
                  <a:pt x="279" y="344"/>
                  <a:pt x="271" y="340"/>
                  <a:pt x="265" y="334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51" y="320"/>
                  <a:pt x="240" y="317"/>
                  <a:pt x="230" y="320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190" y="322"/>
                  <a:pt x="181" y="315"/>
                  <a:pt x="170" y="311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125" y="296"/>
                  <a:pt x="117" y="298"/>
                  <a:pt x="112" y="303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9"/>
                  <a:pt x="100" y="309"/>
                  <a:pt x="97" y="306"/>
                </a:cubicBezTo>
                <a:cubicBezTo>
                  <a:pt x="94" y="303"/>
                  <a:pt x="94" y="303"/>
                  <a:pt x="94" y="303"/>
                </a:cubicBezTo>
                <a:cubicBezTo>
                  <a:pt x="89" y="298"/>
                  <a:pt x="82" y="296"/>
                  <a:pt x="75" y="298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2" y="313"/>
                  <a:pt x="28" y="315"/>
                  <a:pt x="25" y="317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317"/>
                  <a:pt x="551" y="317"/>
                  <a:pt x="551" y="317"/>
                </a:cubicBezTo>
                <a:cubicBezTo>
                  <a:pt x="548" y="315"/>
                  <a:pt x="544" y="313"/>
                  <a:pt x="540" y="311"/>
                </a:cubicBezTo>
                <a:cubicBezTo>
                  <a:pt x="501" y="298"/>
                  <a:pt x="501" y="298"/>
                  <a:pt x="501" y="298"/>
                </a:cubicBezTo>
                <a:cubicBezTo>
                  <a:pt x="494" y="296"/>
                  <a:pt x="487" y="298"/>
                  <a:pt x="482" y="303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76" y="309"/>
                  <a:pt x="470" y="309"/>
                  <a:pt x="467" y="306"/>
                </a:cubicBezTo>
                <a:cubicBezTo>
                  <a:pt x="464" y="303"/>
                  <a:pt x="464" y="303"/>
                  <a:pt x="464" y="303"/>
                </a:cubicBezTo>
                <a:cubicBezTo>
                  <a:pt x="459" y="298"/>
                  <a:pt x="451" y="296"/>
                  <a:pt x="445" y="298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395" y="315"/>
                  <a:pt x="386" y="322"/>
                  <a:pt x="380" y="332"/>
                </a:cubicBezTo>
                <a:cubicBezTo>
                  <a:pt x="346" y="320"/>
                  <a:pt x="346" y="320"/>
                  <a:pt x="346" y="320"/>
                </a:cubicBezTo>
                <a:cubicBezTo>
                  <a:pt x="336" y="317"/>
                  <a:pt x="325" y="320"/>
                  <a:pt x="317" y="327"/>
                </a:cubicBezTo>
                <a:close/>
                <a:moveTo>
                  <a:pt x="508" y="551"/>
                </a:moveTo>
                <a:cubicBezTo>
                  <a:pt x="494" y="415"/>
                  <a:pt x="494" y="415"/>
                  <a:pt x="494" y="415"/>
                </a:cubicBezTo>
                <a:cubicBezTo>
                  <a:pt x="493" y="412"/>
                  <a:pt x="493" y="412"/>
                  <a:pt x="493" y="412"/>
                </a:cubicBezTo>
                <a:cubicBezTo>
                  <a:pt x="484" y="383"/>
                  <a:pt x="461" y="360"/>
                  <a:pt x="432" y="350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6" y="337"/>
                  <a:pt x="409" y="335"/>
                  <a:pt x="413" y="333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6" y="328"/>
                  <a:pt x="464" y="331"/>
                  <a:pt x="473" y="331"/>
                </a:cubicBezTo>
                <a:cubicBezTo>
                  <a:pt x="481" y="331"/>
                  <a:pt x="489" y="328"/>
                  <a:pt x="495" y="322"/>
                </a:cubicBezTo>
                <a:cubicBezTo>
                  <a:pt x="496" y="321"/>
                  <a:pt x="496" y="321"/>
                  <a:pt x="496" y="321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40" y="336"/>
                  <a:pt x="546" y="342"/>
                  <a:pt x="549" y="350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51" y="551"/>
                  <a:pt x="551" y="551"/>
                  <a:pt x="551" y="551"/>
                </a:cubicBezTo>
                <a:lnTo>
                  <a:pt x="508" y="551"/>
                </a:lnTo>
                <a:close/>
                <a:moveTo>
                  <a:pt x="288" y="94"/>
                </a:moveTo>
                <a:cubicBezTo>
                  <a:pt x="245" y="94"/>
                  <a:pt x="210" y="132"/>
                  <a:pt x="210" y="180"/>
                </a:cubicBezTo>
                <a:cubicBezTo>
                  <a:pt x="210" y="226"/>
                  <a:pt x="219" y="259"/>
                  <a:pt x="236" y="278"/>
                </a:cubicBezTo>
                <a:cubicBezTo>
                  <a:pt x="250" y="294"/>
                  <a:pt x="264" y="307"/>
                  <a:pt x="288" y="307"/>
                </a:cubicBezTo>
                <a:cubicBezTo>
                  <a:pt x="312" y="307"/>
                  <a:pt x="326" y="294"/>
                  <a:pt x="340" y="278"/>
                </a:cubicBezTo>
                <a:cubicBezTo>
                  <a:pt x="357" y="259"/>
                  <a:pt x="366" y="226"/>
                  <a:pt x="366" y="180"/>
                </a:cubicBezTo>
                <a:cubicBezTo>
                  <a:pt x="366" y="132"/>
                  <a:pt x="331" y="94"/>
                  <a:pt x="288" y="94"/>
                </a:cubicBezTo>
                <a:close/>
                <a:moveTo>
                  <a:pt x="322" y="262"/>
                </a:moveTo>
                <a:cubicBezTo>
                  <a:pt x="307" y="278"/>
                  <a:pt x="300" y="283"/>
                  <a:pt x="288" y="283"/>
                </a:cubicBezTo>
                <a:cubicBezTo>
                  <a:pt x="276" y="283"/>
                  <a:pt x="269" y="278"/>
                  <a:pt x="254" y="262"/>
                </a:cubicBezTo>
                <a:cubicBezTo>
                  <a:pt x="242" y="248"/>
                  <a:pt x="235" y="218"/>
                  <a:pt x="235" y="180"/>
                </a:cubicBezTo>
                <a:cubicBezTo>
                  <a:pt x="235" y="146"/>
                  <a:pt x="259" y="118"/>
                  <a:pt x="288" y="118"/>
                </a:cubicBezTo>
                <a:cubicBezTo>
                  <a:pt x="317" y="118"/>
                  <a:pt x="341" y="146"/>
                  <a:pt x="341" y="180"/>
                </a:cubicBezTo>
                <a:cubicBezTo>
                  <a:pt x="341" y="218"/>
                  <a:pt x="334" y="248"/>
                  <a:pt x="322" y="262"/>
                </a:cubicBezTo>
                <a:close/>
              </a:path>
            </a:pathLst>
          </a:custGeom>
          <a:solidFill>
            <a:srgbClr val="01347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Number Placeholder 3"/>
          <p:cNvSpPr txBox="1"/>
          <p:nvPr/>
        </p:nvSpPr>
        <p:spPr>
          <a:xfrm>
            <a:off x="11296440" y="6217560"/>
            <a:ext cx="521640" cy="52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fld id="{D641B56D-7CB6-477E-8A29-EBE210E9A6C0}" type="slidenum">
              <a:rPr b="0" lang="en" sz="10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219" name="Text Placeholder 10"/>
          <p:cNvSpPr/>
          <p:nvPr/>
        </p:nvSpPr>
        <p:spPr>
          <a:xfrm>
            <a:off x="1290240" y="1508760"/>
            <a:ext cx="4687920" cy="3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el-GR" sz="1800" spc="-1" strike="noStrike">
                <a:solidFill>
                  <a:srgbClr val="242852"/>
                </a:solidFill>
                <a:latin typeface="Roboto"/>
                <a:ea typeface="Roboto"/>
              </a:rPr>
              <a:t>Με βάση αυστηρά κριτήρια επιλεξιμότητας έργων</a:t>
            </a:r>
            <a:r>
              <a:rPr b="1" lang="en-US" sz="1800" spc="-1" strike="noStrike">
                <a:solidFill>
                  <a:srgbClr val="242852"/>
                </a:solidFill>
                <a:latin typeface="Roboto"/>
                <a:ea typeface="Roboto"/>
              </a:rPr>
              <a:t> </a:t>
            </a:r>
            <a:endParaRPr b="0" lang="en-GB" sz="1800" spc="-1" strike="noStrike">
              <a:latin typeface="Arial"/>
            </a:endParaRPr>
          </a:p>
        </p:txBody>
      </p:sp>
      <p:grpSp>
        <p:nvGrpSpPr>
          <p:cNvPr id="220" name="Group 49"/>
          <p:cNvGrpSpPr/>
          <p:nvPr/>
        </p:nvGrpSpPr>
        <p:grpSpPr>
          <a:xfrm>
            <a:off x="581040" y="2966400"/>
            <a:ext cx="4984920" cy="527760"/>
            <a:chOff x="581040" y="2966400"/>
            <a:chExt cx="4984920" cy="527760"/>
          </a:xfrm>
        </p:grpSpPr>
        <p:sp>
          <p:nvSpPr>
            <p:cNvPr id="221" name="Rectangle: Diagonal Corners Snipped 7"/>
            <p:cNvSpPr/>
            <p:nvPr/>
          </p:nvSpPr>
          <p:spPr>
            <a:xfrm>
              <a:off x="1290240" y="2966400"/>
              <a:ext cx="4275720" cy="52632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2280" rIns="62280" tIns="31320" bIns="3132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el-GR" sz="16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Ψηφιακή μετάβαση</a:t>
              </a:r>
              <a:endParaRPr b="0" lang="en-GB" sz="1600" spc="-1" strike="noStrike">
                <a:latin typeface="Arial"/>
              </a:endParaRPr>
            </a:p>
          </p:txBody>
        </p:sp>
        <p:sp>
          <p:nvSpPr>
            <p:cNvPr id="222" name="Freeform 124"/>
            <p:cNvSpPr/>
            <p:nvPr/>
          </p:nvSpPr>
          <p:spPr>
            <a:xfrm>
              <a:off x="581040" y="2967840"/>
              <a:ext cx="539640" cy="526320"/>
            </a:xfrm>
            <a:custGeom>
              <a:avLst/>
              <a:gdLst/>
              <a:ahLst/>
              <a:rect l="l" t="t" r="r" b="b"/>
              <a:pathLst>
                <a:path w="266" h="265">
                  <a:moveTo>
                    <a:pt x="0" y="0"/>
                  </a:moveTo>
                  <a:lnTo>
                    <a:pt x="0" y="265"/>
                  </a:lnTo>
                  <a:lnTo>
                    <a:pt x="266" y="265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74"/>
                  </a:moveTo>
                  <a:lnTo>
                    <a:pt x="255" y="125"/>
                  </a:lnTo>
                  <a:lnTo>
                    <a:pt x="238" y="125"/>
                  </a:lnTo>
                  <a:lnTo>
                    <a:pt x="238" y="137"/>
                  </a:lnTo>
                  <a:lnTo>
                    <a:pt x="255" y="137"/>
                  </a:lnTo>
                  <a:lnTo>
                    <a:pt x="255" y="191"/>
                  </a:lnTo>
                  <a:lnTo>
                    <a:pt x="179" y="191"/>
                  </a:lnTo>
                  <a:lnTo>
                    <a:pt x="179" y="202"/>
                  </a:lnTo>
                  <a:lnTo>
                    <a:pt x="255" y="202"/>
                  </a:lnTo>
                  <a:lnTo>
                    <a:pt x="255" y="254"/>
                  </a:lnTo>
                  <a:lnTo>
                    <a:pt x="10" y="254"/>
                  </a:lnTo>
                  <a:lnTo>
                    <a:pt x="10" y="202"/>
                  </a:lnTo>
                  <a:lnTo>
                    <a:pt x="87" y="202"/>
                  </a:lnTo>
                  <a:lnTo>
                    <a:pt x="87" y="191"/>
                  </a:lnTo>
                  <a:lnTo>
                    <a:pt x="10" y="191"/>
                  </a:lnTo>
                  <a:lnTo>
                    <a:pt x="10" y="137"/>
                  </a:lnTo>
                  <a:lnTo>
                    <a:pt x="145" y="137"/>
                  </a:lnTo>
                  <a:lnTo>
                    <a:pt x="145" y="125"/>
                  </a:lnTo>
                  <a:lnTo>
                    <a:pt x="10" y="125"/>
                  </a:lnTo>
                  <a:lnTo>
                    <a:pt x="10" y="74"/>
                  </a:lnTo>
                  <a:lnTo>
                    <a:pt x="19" y="74"/>
                  </a:lnTo>
                  <a:lnTo>
                    <a:pt x="19" y="63"/>
                  </a:lnTo>
                  <a:lnTo>
                    <a:pt x="10" y="63"/>
                  </a:lnTo>
                  <a:lnTo>
                    <a:pt x="10" y="11"/>
                  </a:lnTo>
                  <a:lnTo>
                    <a:pt x="255" y="11"/>
                  </a:lnTo>
                  <a:lnTo>
                    <a:pt x="255" y="63"/>
                  </a:lnTo>
                  <a:lnTo>
                    <a:pt x="111" y="63"/>
                  </a:lnTo>
                  <a:lnTo>
                    <a:pt x="111" y="74"/>
                  </a:lnTo>
                  <a:lnTo>
                    <a:pt x="255" y="74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Freeform 125"/>
            <p:cNvSpPr/>
            <p:nvPr/>
          </p:nvSpPr>
          <p:spPr>
            <a:xfrm>
              <a:off x="641880" y="3033360"/>
              <a:ext cx="141840" cy="136800"/>
            </a:xfrm>
            <a:custGeom>
              <a:avLst/>
              <a:gdLst/>
              <a:ahLst/>
              <a:rect l="l" t="t" r="r" b="b"/>
              <a:pathLst>
                <a:path w="50" h="50">
                  <a:moveTo>
                    <a:pt x="41" y="15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8"/>
                    <a:pt x="31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7" y="19"/>
                    <a:pt x="7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4"/>
                    <a:pt x="9" y="3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7" y="43"/>
                    <a:pt x="19" y="44"/>
                    <a:pt x="21" y="44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1" y="44"/>
                    <a:pt x="34" y="43"/>
                    <a:pt x="36" y="41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4"/>
                    <a:pt x="43" y="32"/>
                    <a:pt x="44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19"/>
                    <a:pt x="42" y="17"/>
                    <a:pt x="41" y="15"/>
                  </a:cubicBezTo>
                  <a:close/>
                  <a:moveTo>
                    <a:pt x="36" y="25"/>
                  </a:moveTo>
                  <a:cubicBezTo>
                    <a:pt x="36" y="32"/>
                    <a:pt x="31" y="37"/>
                    <a:pt x="25" y="37"/>
                  </a:cubicBezTo>
                  <a:cubicBezTo>
                    <a:pt x="19" y="37"/>
                    <a:pt x="14" y="32"/>
                    <a:pt x="14" y="25"/>
                  </a:cubicBezTo>
                  <a:cubicBezTo>
                    <a:pt x="14" y="19"/>
                    <a:pt x="19" y="14"/>
                    <a:pt x="25" y="14"/>
                  </a:cubicBezTo>
                  <a:cubicBezTo>
                    <a:pt x="31" y="14"/>
                    <a:pt x="36" y="19"/>
                    <a:pt x="36" y="25"/>
                  </a:cubicBez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Freeform 126"/>
            <p:cNvSpPr/>
            <p:nvPr/>
          </p:nvSpPr>
          <p:spPr>
            <a:xfrm>
              <a:off x="901800" y="3162600"/>
              <a:ext cx="137520" cy="135000"/>
            </a:xfrm>
            <a:custGeom>
              <a:avLst/>
              <a:gdLst/>
              <a:ahLst/>
              <a:rect l="l" t="t" r="r" b="b"/>
              <a:pathLst>
                <a:path w="49" h="49">
                  <a:moveTo>
                    <a:pt x="8" y="35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6" y="42"/>
                    <a:pt x="18" y="43"/>
                    <a:pt x="21" y="43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1" y="43"/>
                    <a:pt x="33" y="42"/>
                    <a:pt x="35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2" y="33"/>
                    <a:pt x="42" y="31"/>
                    <a:pt x="43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18"/>
                    <a:pt x="42" y="16"/>
                    <a:pt x="40" y="14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7"/>
                    <a:pt x="31" y="6"/>
                    <a:pt x="2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8" y="6"/>
                    <a:pt x="16" y="7"/>
                    <a:pt x="14" y="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6"/>
                    <a:pt x="6" y="18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1"/>
                    <a:pt x="7" y="33"/>
                    <a:pt x="8" y="35"/>
                  </a:cubicBezTo>
                  <a:close/>
                  <a:moveTo>
                    <a:pt x="13" y="25"/>
                  </a:moveTo>
                  <a:cubicBezTo>
                    <a:pt x="13" y="18"/>
                    <a:pt x="18" y="13"/>
                    <a:pt x="24" y="13"/>
                  </a:cubicBezTo>
                  <a:cubicBezTo>
                    <a:pt x="31" y="13"/>
                    <a:pt x="36" y="18"/>
                    <a:pt x="36" y="25"/>
                  </a:cubicBezTo>
                  <a:cubicBezTo>
                    <a:pt x="36" y="31"/>
                    <a:pt x="31" y="36"/>
                    <a:pt x="24" y="36"/>
                  </a:cubicBezTo>
                  <a:cubicBezTo>
                    <a:pt x="18" y="36"/>
                    <a:pt x="13" y="31"/>
                    <a:pt x="13" y="25"/>
                  </a:cubicBez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Freeform 127"/>
            <p:cNvSpPr/>
            <p:nvPr/>
          </p:nvSpPr>
          <p:spPr>
            <a:xfrm>
              <a:off x="784080" y="3287880"/>
              <a:ext cx="137520" cy="138960"/>
            </a:xfrm>
            <a:custGeom>
              <a:avLst/>
              <a:gdLst/>
              <a:ahLst/>
              <a:rect l="l" t="t" r="r" b="b"/>
              <a:pathLst>
                <a:path w="49" h="50">
                  <a:moveTo>
                    <a:pt x="2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6"/>
                    <a:pt x="16" y="7"/>
                    <a:pt x="14" y="8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6"/>
                    <a:pt x="6" y="18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7" y="33"/>
                    <a:pt x="8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6" y="42"/>
                    <a:pt x="18" y="43"/>
                    <a:pt x="20" y="4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1" y="43"/>
                    <a:pt x="33" y="42"/>
                    <a:pt x="35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3"/>
                    <a:pt x="42" y="31"/>
                    <a:pt x="43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18"/>
                    <a:pt x="41" y="16"/>
                    <a:pt x="40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3" y="7"/>
                    <a:pt x="31" y="6"/>
                    <a:pt x="28" y="6"/>
                  </a:cubicBezTo>
                  <a:lnTo>
                    <a:pt x="28" y="0"/>
                  </a:lnTo>
                  <a:close/>
                  <a:moveTo>
                    <a:pt x="36" y="25"/>
                  </a:moveTo>
                  <a:cubicBezTo>
                    <a:pt x="36" y="31"/>
                    <a:pt x="31" y="36"/>
                    <a:pt x="24" y="36"/>
                  </a:cubicBezTo>
                  <a:cubicBezTo>
                    <a:pt x="18" y="36"/>
                    <a:pt x="13" y="31"/>
                    <a:pt x="13" y="25"/>
                  </a:cubicBezTo>
                  <a:cubicBezTo>
                    <a:pt x="13" y="18"/>
                    <a:pt x="18" y="13"/>
                    <a:pt x="24" y="13"/>
                  </a:cubicBezTo>
                  <a:cubicBezTo>
                    <a:pt x="30" y="13"/>
                    <a:pt x="36" y="18"/>
                    <a:pt x="36" y="25"/>
                  </a:cubicBez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6" name="Group 51"/>
          <p:cNvGrpSpPr/>
          <p:nvPr/>
        </p:nvGrpSpPr>
        <p:grpSpPr>
          <a:xfrm>
            <a:off x="561600" y="3764520"/>
            <a:ext cx="4984920" cy="528480"/>
            <a:chOff x="561600" y="3764520"/>
            <a:chExt cx="4984920" cy="528480"/>
          </a:xfrm>
        </p:grpSpPr>
        <p:sp>
          <p:nvSpPr>
            <p:cNvPr id="227" name="Rectangle: Diagonal Corners Snipped 16"/>
            <p:cNvSpPr/>
            <p:nvPr/>
          </p:nvSpPr>
          <p:spPr>
            <a:xfrm>
              <a:off x="1290240" y="3764520"/>
              <a:ext cx="4256280" cy="52632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2280" rIns="62280" tIns="31320" bIns="3132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el-GR" sz="16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Εξωστρέφεια</a:t>
              </a:r>
              <a:endParaRPr b="0" lang="en-GB" sz="1600" spc="-1" strike="noStrike">
                <a:latin typeface="Arial"/>
              </a:endParaRPr>
            </a:p>
          </p:txBody>
        </p:sp>
        <p:sp>
          <p:nvSpPr>
            <p:cNvPr id="228" name="Freeform 43"/>
            <p:cNvSpPr/>
            <p:nvPr/>
          </p:nvSpPr>
          <p:spPr>
            <a:xfrm>
              <a:off x="703080" y="3833640"/>
              <a:ext cx="247680" cy="207720"/>
            </a:xfrm>
            <a:custGeom>
              <a:avLst/>
              <a:gdLst/>
              <a:ahLst/>
              <a:rect l="l" t="t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Freeform 44"/>
            <p:cNvSpPr/>
            <p:nvPr/>
          </p:nvSpPr>
          <p:spPr>
            <a:xfrm>
              <a:off x="561600" y="3764520"/>
              <a:ext cx="539640" cy="528480"/>
            </a:xfrm>
            <a:custGeom>
              <a:avLst/>
              <a:gdLst/>
              <a:ahLst/>
              <a:rect l="l" t="t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0" name="Group 50"/>
          <p:cNvGrpSpPr/>
          <p:nvPr/>
        </p:nvGrpSpPr>
        <p:grpSpPr>
          <a:xfrm>
            <a:off x="575640" y="2167920"/>
            <a:ext cx="4985280" cy="528480"/>
            <a:chOff x="575640" y="2167920"/>
            <a:chExt cx="4985280" cy="528480"/>
          </a:xfrm>
        </p:grpSpPr>
        <p:sp>
          <p:nvSpPr>
            <p:cNvPr id="231" name="Rectangle: Diagonal Corners Snipped 26"/>
            <p:cNvSpPr/>
            <p:nvPr/>
          </p:nvSpPr>
          <p:spPr>
            <a:xfrm>
              <a:off x="1290240" y="2167920"/>
              <a:ext cx="4270680" cy="52848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2280" rIns="62280" tIns="31320" bIns="3132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el-GR" sz="16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Πράσινη μετάβαση</a:t>
              </a:r>
              <a:endParaRPr b="0" lang="en-GB" sz="1600" spc="-1" strike="noStrike">
                <a:latin typeface="Arial"/>
              </a:endParaRPr>
            </a:p>
          </p:txBody>
        </p:sp>
        <p:sp>
          <p:nvSpPr>
            <p:cNvPr id="232" name="Freeform 13"/>
            <p:cNvSpPr/>
            <p:nvPr/>
          </p:nvSpPr>
          <p:spPr>
            <a:xfrm>
              <a:off x="575640" y="2167920"/>
              <a:ext cx="539640" cy="528480"/>
            </a:xfrm>
            <a:custGeom>
              <a:avLst/>
              <a:gdLst/>
              <a:ahLst/>
              <a:rect l="l" t="t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" name="Rectangle 30"/>
          <p:cNvSpPr/>
          <p:nvPr/>
        </p:nvSpPr>
        <p:spPr>
          <a:xfrm>
            <a:off x="6459840" y="2167920"/>
            <a:ext cx="4687920" cy="2601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62280" tIns="31320" bIns="31320" anchor="ctr">
            <a:noAutofit/>
          </a:bodyPr>
          <a:p>
            <a:pPr marL="285840" indent="-2854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242852"/>
              </a:buClr>
              <a:buFont typeface="Wingdings" charset="2"/>
              <a:buChar char=""/>
            </a:pP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Αποκλειστικά με κριτήρια της αγοράς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242852"/>
              </a:buClr>
              <a:buFont typeface="Wingdings" charset="2"/>
              <a:buChar char=""/>
            </a:pP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Μέγιστη κρατική χρηματοδότηση </a:t>
            </a: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50%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της αξίας του έργου</a:t>
            </a: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,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μειώνοντας το κεφαλαιακό κόστος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242852"/>
              </a:buClr>
              <a:buFont typeface="Wingdings" charset="2"/>
              <a:buChar char=""/>
            </a:pP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Χρηματοδοτική συμμετοχή τραπεζών και επενδυτών </a:t>
            </a: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(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τουλάχιστον</a:t>
            </a: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 30%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και</a:t>
            </a: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 20% </a:t>
            </a:r>
            <a:r>
              <a:rPr b="0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αντιστοίχως</a:t>
            </a:r>
            <a:r>
              <a:rPr b="0" lang="en-GB" sz="1600" spc="-1" strike="noStrike">
                <a:solidFill>
                  <a:srgbClr val="242852"/>
                </a:solidFill>
                <a:latin typeface="Roboto"/>
                <a:ea typeface="Roboto"/>
              </a:rPr>
              <a:t>) 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34" name="Title 1"/>
          <p:cNvSpPr txBox="1"/>
          <p:nvPr/>
        </p:nvSpPr>
        <p:spPr>
          <a:xfrm>
            <a:off x="383040" y="288000"/>
            <a:ext cx="11808720" cy="10026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rgbClr val="242852"/>
                </a:solidFill>
                <a:latin typeface="Roboto"/>
                <a:ea typeface="Roboto"/>
              </a:rPr>
              <a:t>Δάνεια από τον Μηχανισμό Ανάκαμψης και Ανθεκτικότητας για τη χρηματοδότηση ιδιωτικών επενδύσεων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Text Placeholder 10"/>
          <p:cNvSpPr/>
          <p:nvPr/>
        </p:nvSpPr>
        <p:spPr>
          <a:xfrm>
            <a:off x="6459840" y="1508760"/>
            <a:ext cx="4687920" cy="3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el-GR" sz="1600" spc="-1" strike="noStrike">
                <a:solidFill>
                  <a:srgbClr val="242852"/>
                </a:solidFill>
                <a:latin typeface="Roboto"/>
                <a:ea typeface="Roboto"/>
              </a:rPr>
              <a:t>Χωρίς περιττές γραφειοκρατικές παρεμβάσεις στην επιλογή και χρηματοδότηση των έργων</a:t>
            </a:r>
            <a:endParaRPr b="0" lang="en-GB" sz="1600" spc="-1" strike="noStrike">
              <a:latin typeface="Arial"/>
            </a:endParaRPr>
          </a:p>
        </p:txBody>
      </p:sp>
      <p:grpSp>
        <p:nvGrpSpPr>
          <p:cNvPr id="236" name="Group 53"/>
          <p:cNvGrpSpPr/>
          <p:nvPr/>
        </p:nvGrpSpPr>
        <p:grpSpPr>
          <a:xfrm>
            <a:off x="534960" y="5372640"/>
            <a:ext cx="5011560" cy="539640"/>
            <a:chOff x="534960" y="5372640"/>
            <a:chExt cx="5011560" cy="539640"/>
          </a:xfrm>
        </p:grpSpPr>
        <p:sp>
          <p:nvSpPr>
            <p:cNvPr id="237" name="Rectangle: Diagonal Corners Snipped 20"/>
            <p:cNvSpPr/>
            <p:nvPr/>
          </p:nvSpPr>
          <p:spPr>
            <a:xfrm>
              <a:off x="1290240" y="5373000"/>
              <a:ext cx="4256280" cy="52632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2280" rIns="62280" tIns="31320" bIns="3132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el-GR" sz="1500" spc="-1" strike="noStrike">
                  <a:solidFill>
                    <a:srgbClr val="f8f8f8"/>
                  </a:solidFill>
                  <a:latin typeface="Roboto"/>
                  <a:ea typeface="Roboto"/>
                </a:rPr>
                <a:t>Οικονομίες κλίμακας μέσω επιχειρηματικών συνεργασιών, εξαγορών και συγχωνεύσεων </a:t>
              </a:r>
              <a:endParaRPr b="0" lang="en-GB" sz="1500" spc="-1" strike="noStrike">
                <a:latin typeface="Arial"/>
              </a:endParaRPr>
            </a:p>
          </p:txBody>
        </p:sp>
        <p:sp>
          <p:nvSpPr>
            <p:cNvPr id="238" name="Freeform 199"/>
            <p:cNvSpPr/>
            <p:nvPr/>
          </p:nvSpPr>
          <p:spPr>
            <a:xfrm>
              <a:off x="561600" y="5373000"/>
              <a:ext cx="539640" cy="528480"/>
            </a:xfrm>
            <a:custGeom>
              <a:avLst/>
              <a:gdLst/>
              <a:ahLst/>
              <a:rect l="l" t="t" r="r" b="b"/>
              <a:pathLst>
                <a:path w="77" h="78">
                  <a:moveTo>
                    <a:pt x="0" y="0"/>
                  </a:moveTo>
                  <a:lnTo>
                    <a:pt x="0" y="78"/>
                  </a:lnTo>
                  <a:lnTo>
                    <a:pt x="77" y="78"/>
                  </a:lnTo>
                  <a:lnTo>
                    <a:pt x="77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9" name="Graphic 35" descr="Upward trend"/>
            <p:cNvPicPr/>
            <p:nvPr/>
          </p:nvPicPr>
          <p:blipFill>
            <a:blip r:embed="rId1"/>
            <a:stretch/>
          </p:blipFill>
          <p:spPr>
            <a:xfrm>
              <a:off x="534960" y="5372640"/>
              <a:ext cx="539640" cy="5396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40" name="Group 52"/>
          <p:cNvGrpSpPr/>
          <p:nvPr/>
        </p:nvGrpSpPr>
        <p:grpSpPr>
          <a:xfrm>
            <a:off x="561600" y="4563000"/>
            <a:ext cx="4984920" cy="539640"/>
            <a:chOff x="561600" y="4563000"/>
            <a:chExt cx="4984920" cy="539640"/>
          </a:xfrm>
        </p:grpSpPr>
        <p:sp>
          <p:nvSpPr>
            <p:cNvPr id="241" name="Rectangle: Diagonal Corners Snipped 13"/>
            <p:cNvSpPr/>
            <p:nvPr/>
          </p:nvSpPr>
          <p:spPr>
            <a:xfrm>
              <a:off x="1290240" y="4575960"/>
              <a:ext cx="4256280" cy="52632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013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2280" rIns="62280" tIns="31320" bIns="3132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el-GR" sz="16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Καινοτομία</a:t>
              </a:r>
              <a:endParaRPr b="0" lang="en-GB" sz="1600" spc="-1" strike="noStrike">
                <a:latin typeface="Arial"/>
              </a:endParaRPr>
            </a:p>
          </p:txBody>
        </p:sp>
        <p:sp>
          <p:nvSpPr>
            <p:cNvPr id="242" name="Freeform 28"/>
            <p:cNvSpPr/>
            <p:nvPr/>
          </p:nvSpPr>
          <p:spPr>
            <a:xfrm>
              <a:off x="561600" y="4563000"/>
              <a:ext cx="539640" cy="539640"/>
            </a:xfrm>
            <a:custGeom>
              <a:avLst/>
              <a:gdLst/>
              <a:ahLst/>
              <a:rect l="l" t="t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7" y="90"/>
                  </a:moveTo>
                  <a:cubicBezTo>
                    <a:pt x="117" y="77"/>
                    <a:pt x="128" y="67"/>
                    <a:pt x="141" y="67"/>
                  </a:cubicBezTo>
                  <a:cubicBezTo>
                    <a:pt x="153" y="67"/>
                    <a:pt x="164" y="77"/>
                    <a:pt x="164" y="90"/>
                  </a:cubicBezTo>
                  <a:cubicBezTo>
                    <a:pt x="164" y="103"/>
                    <a:pt x="153" y="113"/>
                    <a:pt x="141" y="113"/>
                  </a:cubicBezTo>
                  <a:cubicBezTo>
                    <a:pt x="128" y="113"/>
                    <a:pt x="117" y="103"/>
                    <a:pt x="117" y="90"/>
                  </a:cubicBezTo>
                  <a:close/>
                  <a:moveTo>
                    <a:pt x="331" y="332"/>
                  </a:moveTo>
                  <a:cubicBezTo>
                    <a:pt x="217" y="332"/>
                    <a:pt x="217" y="332"/>
                    <a:pt x="217" y="332"/>
                  </a:cubicBezTo>
                  <a:cubicBezTo>
                    <a:pt x="217" y="296"/>
                    <a:pt x="217" y="296"/>
                    <a:pt x="217" y="29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78" y="134"/>
                    <a:pt x="278" y="134"/>
                    <a:pt x="278" y="134"/>
                  </a:cubicBezTo>
                  <a:cubicBezTo>
                    <a:pt x="295" y="131"/>
                    <a:pt x="309" y="115"/>
                    <a:pt x="309" y="97"/>
                  </a:cubicBezTo>
                  <a:cubicBezTo>
                    <a:pt x="309" y="76"/>
                    <a:pt x="291" y="59"/>
                    <a:pt x="270" y="59"/>
                  </a:cubicBezTo>
                  <a:cubicBezTo>
                    <a:pt x="249" y="59"/>
                    <a:pt x="232" y="76"/>
                    <a:pt x="232" y="97"/>
                  </a:cubicBezTo>
                  <a:cubicBezTo>
                    <a:pt x="232" y="115"/>
                    <a:pt x="245" y="131"/>
                    <a:pt x="263" y="134"/>
                  </a:cubicBezTo>
                  <a:cubicBezTo>
                    <a:pt x="263" y="239"/>
                    <a:pt x="263" y="239"/>
                    <a:pt x="263" y="239"/>
                  </a:cubicBezTo>
                  <a:cubicBezTo>
                    <a:pt x="202" y="289"/>
                    <a:pt x="202" y="289"/>
                    <a:pt x="202" y="289"/>
                  </a:cubicBezTo>
                  <a:cubicBezTo>
                    <a:pt x="202" y="332"/>
                    <a:pt x="202" y="332"/>
                    <a:pt x="202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85" y="259"/>
                    <a:pt x="185" y="259"/>
                    <a:pt x="185" y="259"/>
                  </a:cubicBezTo>
                  <a:cubicBezTo>
                    <a:pt x="213" y="235"/>
                    <a:pt x="213" y="235"/>
                    <a:pt x="213" y="235"/>
                  </a:cubicBezTo>
                  <a:cubicBezTo>
                    <a:pt x="213" y="198"/>
                    <a:pt x="213" y="198"/>
                    <a:pt x="213" y="198"/>
                  </a:cubicBezTo>
                  <a:cubicBezTo>
                    <a:pt x="230" y="195"/>
                    <a:pt x="244" y="179"/>
                    <a:pt x="244" y="161"/>
                  </a:cubicBezTo>
                  <a:cubicBezTo>
                    <a:pt x="244" y="140"/>
                    <a:pt x="227" y="123"/>
                    <a:pt x="205" y="123"/>
                  </a:cubicBezTo>
                  <a:cubicBezTo>
                    <a:pt x="184" y="123"/>
                    <a:pt x="167" y="140"/>
                    <a:pt x="167" y="161"/>
                  </a:cubicBezTo>
                  <a:cubicBezTo>
                    <a:pt x="167" y="179"/>
                    <a:pt x="181" y="195"/>
                    <a:pt x="198" y="19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70" y="332"/>
                    <a:pt x="170" y="332"/>
                    <a:pt x="170" y="332"/>
                  </a:cubicBezTo>
                  <a:cubicBezTo>
                    <a:pt x="153" y="332"/>
                    <a:pt x="153" y="332"/>
                    <a:pt x="153" y="332"/>
                  </a:cubicBezTo>
                  <a:cubicBezTo>
                    <a:pt x="148" y="127"/>
                    <a:pt x="148" y="127"/>
                    <a:pt x="148" y="127"/>
                  </a:cubicBezTo>
                  <a:cubicBezTo>
                    <a:pt x="166" y="124"/>
                    <a:pt x="179" y="109"/>
                    <a:pt x="179" y="90"/>
                  </a:cubicBezTo>
                  <a:cubicBezTo>
                    <a:pt x="179" y="69"/>
                    <a:pt x="162" y="52"/>
                    <a:pt x="141" y="52"/>
                  </a:cubicBezTo>
                  <a:cubicBezTo>
                    <a:pt x="120" y="52"/>
                    <a:pt x="102" y="69"/>
                    <a:pt x="102" y="90"/>
                  </a:cubicBezTo>
                  <a:cubicBezTo>
                    <a:pt x="102" y="109"/>
                    <a:pt x="116" y="124"/>
                    <a:pt x="133" y="128"/>
                  </a:cubicBezTo>
                  <a:cubicBezTo>
                    <a:pt x="138" y="332"/>
                    <a:pt x="138" y="332"/>
                    <a:pt x="138" y="332"/>
                  </a:cubicBezTo>
                  <a:cubicBezTo>
                    <a:pt x="121" y="332"/>
                    <a:pt x="121" y="332"/>
                    <a:pt x="121" y="332"/>
                  </a:cubicBezTo>
                  <a:cubicBezTo>
                    <a:pt x="121" y="237"/>
                    <a:pt x="121" y="237"/>
                    <a:pt x="121" y="237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104" y="194"/>
                    <a:pt x="114" y="180"/>
                    <a:pt x="114" y="163"/>
                  </a:cubicBezTo>
                  <a:cubicBezTo>
                    <a:pt x="114" y="142"/>
                    <a:pt x="97" y="125"/>
                    <a:pt x="76" y="125"/>
                  </a:cubicBezTo>
                  <a:cubicBezTo>
                    <a:pt x="55" y="125"/>
                    <a:pt x="38" y="142"/>
                    <a:pt x="38" y="163"/>
                  </a:cubicBezTo>
                  <a:cubicBezTo>
                    <a:pt x="38" y="183"/>
                    <a:pt x="53" y="200"/>
                    <a:pt x="72" y="201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5" y="332"/>
                    <a:pt x="15" y="332"/>
                    <a:pt x="15" y="33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31" y="15"/>
                    <a:pt x="331" y="15"/>
                    <a:pt x="331" y="15"/>
                  </a:cubicBezTo>
                  <a:lnTo>
                    <a:pt x="331" y="332"/>
                  </a:lnTo>
                  <a:close/>
                  <a:moveTo>
                    <a:pt x="270" y="120"/>
                  </a:moveTo>
                  <a:cubicBezTo>
                    <a:pt x="257" y="120"/>
                    <a:pt x="247" y="110"/>
                    <a:pt x="247" y="97"/>
                  </a:cubicBezTo>
                  <a:cubicBezTo>
                    <a:pt x="247" y="84"/>
                    <a:pt x="257" y="73"/>
                    <a:pt x="270" y="73"/>
                  </a:cubicBezTo>
                  <a:cubicBezTo>
                    <a:pt x="283" y="73"/>
                    <a:pt x="294" y="84"/>
                    <a:pt x="294" y="97"/>
                  </a:cubicBezTo>
                  <a:cubicBezTo>
                    <a:pt x="294" y="110"/>
                    <a:pt x="283" y="120"/>
                    <a:pt x="270" y="120"/>
                  </a:cubicBezTo>
                  <a:close/>
                  <a:moveTo>
                    <a:pt x="205" y="184"/>
                  </a:moveTo>
                  <a:cubicBezTo>
                    <a:pt x="193" y="184"/>
                    <a:pt x="182" y="174"/>
                    <a:pt x="182" y="161"/>
                  </a:cubicBezTo>
                  <a:cubicBezTo>
                    <a:pt x="182" y="148"/>
                    <a:pt x="193" y="137"/>
                    <a:pt x="205" y="137"/>
                  </a:cubicBezTo>
                  <a:cubicBezTo>
                    <a:pt x="218" y="137"/>
                    <a:pt x="229" y="148"/>
                    <a:pt x="229" y="161"/>
                  </a:cubicBezTo>
                  <a:cubicBezTo>
                    <a:pt x="229" y="174"/>
                    <a:pt x="218" y="184"/>
                    <a:pt x="205" y="184"/>
                  </a:cubicBezTo>
                  <a:close/>
                  <a:moveTo>
                    <a:pt x="52" y="163"/>
                  </a:moveTo>
                  <a:cubicBezTo>
                    <a:pt x="52" y="151"/>
                    <a:pt x="63" y="140"/>
                    <a:pt x="76" y="140"/>
                  </a:cubicBezTo>
                  <a:cubicBezTo>
                    <a:pt x="89" y="140"/>
                    <a:pt x="99" y="151"/>
                    <a:pt x="99" y="163"/>
                  </a:cubicBezTo>
                  <a:cubicBezTo>
                    <a:pt x="99" y="176"/>
                    <a:pt x="89" y="187"/>
                    <a:pt x="76" y="187"/>
                  </a:cubicBezTo>
                  <a:cubicBezTo>
                    <a:pt x="63" y="187"/>
                    <a:pt x="52" y="176"/>
                    <a:pt x="52" y="163"/>
                  </a:cubicBezTo>
                  <a:close/>
                </a:path>
              </a:pathLst>
            </a:custGeom>
            <a:solidFill>
              <a:srgbClr val="013476"/>
            </a:solidFill>
            <a:ln w="16329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4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lide Number Placeholder 1"/>
          <p:cNvSpPr txBox="1"/>
          <p:nvPr/>
        </p:nvSpPr>
        <p:spPr>
          <a:xfrm>
            <a:off x="11296440" y="6217560"/>
            <a:ext cx="521640" cy="52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17138B2-D486-470B-8246-0EA2E288A372}" type="slidenum">
              <a:rPr b="0" lang="en" sz="1000" spc="-1" strike="noStrike">
                <a:solidFill>
                  <a:srgbClr val="013476"/>
                </a:solidFill>
                <a:latin typeface="Roboto Regular"/>
                <a:ea typeface="Roboto Regular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244" name="Title 1"/>
          <p:cNvSpPr/>
          <p:nvPr/>
        </p:nvSpPr>
        <p:spPr>
          <a:xfrm>
            <a:off x="259920" y="448920"/>
            <a:ext cx="11431440" cy="76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2400" spc="-1" strike="noStrike">
                <a:solidFill>
                  <a:srgbClr val="eeeeee"/>
                </a:solidFill>
                <a:latin typeface="Roboto"/>
                <a:ea typeface="Roboto"/>
              </a:rPr>
              <a:t>Μέθοδοι εργασίας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45" name="Content Placeholder 2"/>
          <p:cNvSpPr/>
          <p:nvPr/>
        </p:nvSpPr>
        <p:spPr>
          <a:xfrm>
            <a:off x="383040" y="1440720"/>
            <a:ext cx="10515240" cy="423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609480" indent="-45684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eeeeee"/>
              </a:buClr>
              <a:buFont typeface="Arial"/>
              <a:buChar char="●"/>
            </a:pPr>
            <a:r>
              <a:rPr b="0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Η προετοιμασία του ΕΣΑΑ συντονίζεται από Εκτελεστική Επιτροπή </a:t>
            </a: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υπό τον Πρωθυπουργό</a:t>
            </a:r>
            <a:endParaRPr b="0" lang="en-GB" sz="1600" spc="-1" strike="noStrike">
              <a:latin typeface="Arial"/>
            </a:endParaRPr>
          </a:p>
          <a:p>
            <a:pPr marL="609480" indent="-45684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eeeeee"/>
              </a:buClr>
              <a:buFont typeface="Arial"/>
              <a:buChar char="●"/>
            </a:pP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Πλήρης συμμετοχή των Υπουργείων </a:t>
            </a:r>
            <a:r>
              <a:rPr b="0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μέσω της υποβολής προτάσεων</a:t>
            </a:r>
            <a:endParaRPr b="0" lang="en-GB" sz="1600" spc="-1" strike="noStrike">
              <a:latin typeface="Arial"/>
            </a:endParaRPr>
          </a:p>
          <a:p>
            <a:pPr marL="609480" indent="-45684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eeeeee"/>
              </a:buClr>
              <a:buFont typeface="Arial"/>
              <a:buChar char="●"/>
            </a:pPr>
            <a:r>
              <a:rPr b="0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Τεχνική Υποστήριξη από </a:t>
            </a: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δύο ιδιώτες συμβούλους</a:t>
            </a:r>
            <a:r>
              <a:rPr b="1" lang="en-GB" sz="1600" spc="-1" strike="noStrike">
                <a:solidFill>
                  <a:srgbClr val="eeeeee"/>
                </a:solidFill>
                <a:latin typeface="Roboto"/>
                <a:ea typeface="Roboto"/>
              </a:rPr>
              <a:t> </a:t>
            </a:r>
            <a:endParaRPr b="0" lang="en-GB" sz="1600" spc="-1" strike="noStrike">
              <a:latin typeface="Arial"/>
            </a:endParaRPr>
          </a:p>
          <a:p>
            <a:pPr marL="609480" indent="-45684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eeeeee"/>
              </a:buClr>
              <a:buFont typeface="Arial"/>
              <a:buChar char="●"/>
            </a:pP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Διαβούλευση με όλα τα εμπλεκόμενα μέρη</a:t>
            </a:r>
            <a:endParaRPr b="0" lang="en-GB" sz="1600" spc="-1" strike="noStrike">
              <a:latin typeface="Arial"/>
            </a:endParaRPr>
          </a:p>
          <a:p>
            <a:pPr marL="609480" indent="-45684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eeeeee"/>
              </a:buClr>
              <a:buFont typeface="Arial"/>
              <a:buChar char="●"/>
            </a:pP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Ανεπίσημη διαβούλευση με άλλα κράτη-μέλη</a:t>
            </a:r>
            <a:endParaRPr b="0" lang="en-GB" sz="1600" spc="-1" strike="noStrike">
              <a:latin typeface="Arial"/>
            </a:endParaRPr>
          </a:p>
          <a:p>
            <a:pPr marL="609480" indent="-45684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eeeeee"/>
              </a:buClr>
              <a:buFont typeface="Arial"/>
              <a:buChar char="●"/>
            </a:pP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Εντατική</a:t>
            </a:r>
            <a:r>
              <a:rPr b="1" lang="en-GB" sz="1600" spc="-1" strike="noStrike">
                <a:solidFill>
                  <a:srgbClr val="eeeeee"/>
                </a:solidFill>
                <a:latin typeface="Roboto"/>
                <a:ea typeface="Roboto"/>
              </a:rPr>
              <a:t>, </a:t>
            </a: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στενή</a:t>
            </a:r>
            <a:r>
              <a:rPr b="1" lang="en-GB" sz="1600" spc="-1" strike="noStrike">
                <a:solidFill>
                  <a:srgbClr val="eeeeee"/>
                </a:solidFill>
                <a:latin typeface="Roboto"/>
                <a:ea typeface="Roboto"/>
              </a:rPr>
              <a:t>, </a:t>
            </a: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πολύ παραγωγική συνεργασία με την Ευρωπαϊκή Επιτροπή </a:t>
            </a:r>
            <a:r>
              <a:rPr b="0" lang="en-GB" sz="1600" spc="-1" strike="noStrike">
                <a:solidFill>
                  <a:srgbClr val="eeeeee"/>
                </a:solidFill>
                <a:latin typeface="Roboto"/>
                <a:ea typeface="Roboto"/>
              </a:rPr>
              <a:t>(</a:t>
            </a:r>
            <a:r>
              <a:rPr b="0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περίπου</a:t>
            </a:r>
            <a:r>
              <a:rPr b="0" lang="en-GB" sz="1600" spc="-1" strike="noStrike">
                <a:solidFill>
                  <a:srgbClr val="eeeeee"/>
                </a:solidFill>
                <a:latin typeface="Roboto"/>
                <a:ea typeface="Roboto"/>
              </a:rPr>
              <a:t> 70 </a:t>
            </a:r>
            <a:r>
              <a:rPr b="0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συναντήσεις σε επίπεδο επικεφαλής και τεχνικών κλιμακίων</a:t>
            </a:r>
            <a:r>
              <a:rPr b="0" lang="en-GB" sz="1600" spc="-1" strike="noStrike">
                <a:solidFill>
                  <a:srgbClr val="eeeeee"/>
                </a:solidFill>
                <a:latin typeface="Roboto"/>
                <a:ea typeface="Roboto"/>
              </a:rPr>
              <a:t>) </a:t>
            </a:r>
            <a:endParaRPr b="0" lang="en-GB" sz="1600" spc="-1" strike="noStrike">
              <a:latin typeface="Arial"/>
            </a:endParaRPr>
          </a:p>
          <a:p>
            <a:pPr marL="609480" indent="-45684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eeeeee"/>
              </a:buClr>
              <a:buFont typeface="Arial"/>
              <a:buChar char="●"/>
            </a:pP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Πλήρης ευθυγράμμιση με τις απαιτήσεις </a:t>
            </a:r>
            <a:r>
              <a:rPr b="0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του κανονισμού για τον ΜΑΑ</a:t>
            </a:r>
            <a:r>
              <a:rPr b="0" lang="en-GB" sz="1600" spc="-1" strike="noStrike">
                <a:solidFill>
                  <a:srgbClr val="eeeeee"/>
                </a:solidFill>
                <a:latin typeface="Roboto"/>
                <a:ea typeface="Roboto"/>
              </a:rPr>
              <a:t> </a:t>
            </a:r>
            <a:r>
              <a:rPr b="0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και την επιστολή του Επιτρόπου </a:t>
            </a:r>
            <a:r>
              <a:rPr b="0" lang="en-GB" sz="1600" spc="-1" strike="noStrike">
                <a:solidFill>
                  <a:srgbClr val="eeeeee"/>
                </a:solidFill>
                <a:latin typeface="Roboto"/>
                <a:ea typeface="Roboto"/>
              </a:rPr>
              <a:t>Dombrovskis </a:t>
            </a:r>
            <a:r>
              <a:rPr b="0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προς τους Υπουργούς</a:t>
            </a:r>
            <a:endParaRPr b="0" lang="en-GB" sz="1600" spc="-1" strike="noStrike">
              <a:latin typeface="Arial"/>
            </a:endParaRPr>
          </a:p>
          <a:p>
            <a:pPr marL="609480" indent="-45684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eeeeee"/>
              </a:buClr>
              <a:buFont typeface="Arial"/>
              <a:buChar char="●"/>
            </a:pPr>
            <a:r>
              <a:rPr b="1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Στάδιο εφαρμογής</a:t>
            </a:r>
            <a:r>
              <a:rPr b="1" lang="en-GB" sz="1600" spc="-1" strike="noStrike">
                <a:solidFill>
                  <a:srgbClr val="eeeeee"/>
                </a:solidFill>
                <a:latin typeface="Roboto"/>
                <a:ea typeface="Roboto"/>
              </a:rPr>
              <a:t>: </a:t>
            </a:r>
            <a:r>
              <a:rPr b="0" lang="el-GR" sz="1600" spc="-1" strike="noStrike">
                <a:solidFill>
                  <a:srgbClr val="eeeeee"/>
                </a:solidFill>
                <a:latin typeface="Roboto"/>
                <a:ea typeface="Roboto"/>
              </a:rPr>
              <a:t>Εποπτεία από Ειδική Υπηρεσία που υπάγεται στο Υπουργείο Οικονομικών 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Application>LibreOffice/7.1.1.2$Windows_X86_64 LibreOffice_project/fe0b08f4af1bacafe4c7ecc87ce55bb426164676</Application>
  <AppVersion>15.0000</AppVersion>
  <Words>820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dcterms:modified xsi:type="dcterms:W3CDTF">2021-03-16T12:42:15Z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Widescreen</vt:lpwstr>
  </property>
  <property fmtid="{D5CDD505-2E9C-101B-9397-08002B2CF9AE}" pid="4" name="Slides">
    <vt:i4>8</vt:i4>
  </property>
</Properties>
</file>