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6" r:id="rId6"/>
    <p:sldId id="260" r:id="rId7"/>
    <p:sldId id="262" r:id="rId8"/>
    <p:sldId id="261" r:id="rId9"/>
    <p:sldId id="263" r:id="rId10"/>
    <p:sldId id="264" r:id="rId11"/>
    <p:sldId id="265" r:id="rId12"/>
    <p:sldId id="273" r:id="rId13"/>
    <p:sldId id="274" r:id="rId14"/>
    <p:sldId id="275" r:id="rId15"/>
    <p:sldId id="266" r:id="rId16"/>
    <p:sldId id="267" r:id="rId17"/>
    <p:sldId id="268" r:id="rId18"/>
    <p:sldId id="272" r:id="rId19"/>
    <p:sldId id="277" r:id="rId20"/>
    <p:sldId id="278" r:id="rId21"/>
    <p:sldId id="279" r:id="rId22"/>
    <p:sldId id="280"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dirty="0" err="1" smtClean="0"/>
              <a:t>Kλικ</a:t>
            </a:r>
            <a:r>
              <a:rPr lang="el-GR" dirty="0" smtClean="0"/>
              <a:t> για επεξεργασία των στυλ του υποδείγματος</a:t>
            </a:r>
          </a:p>
          <a:p>
            <a:pPr lvl="1" eaLnBrk="1" latinLnBrk="0" hangingPunct="1"/>
            <a:r>
              <a:rPr lang="el-GR" dirty="0" smtClean="0"/>
              <a:t>Δεύτερου επιπέδου</a:t>
            </a:r>
          </a:p>
          <a:p>
            <a:pPr lvl="2" eaLnBrk="1" latinLnBrk="0" hangingPunct="1"/>
            <a:r>
              <a:rPr lang="el-GR" dirty="0" smtClean="0"/>
              <a:t>Τρίτου επιπέδου</a:t>
            </a:r>
          </a:p>
          <a:p>
            <a:pPr lvl="3" eaLnBrk="1" latinLnBrk="0" hangingPunct="1"/>
            <a:r>
              <a:rPr lang="el-GR" dirty="0" smtClean="0"/>
              <a:t>Τέταρτου επιπέδου</a:t>
            </a:r>
          </a:p>
          <a:p>
            <a:pPr lvl="4" eaLnBrk="1" latinLnBrk="0" hangingPunct="1"/>
            <a:r>
              <a:rPr lang="el-GR" dirty="0" smtClean="0"/>
              <a:t>Πέμπτου επιπέδου</a:t>
            </a:r>
            <a:endParaRPr kumimoji="0" lang="en-US" dirty="0"/>
          </a:p>
        </p:txBody>
      </p:sp>
      <p:sp>
        <p:nvSpPr>
          <p:cNvPr id="4" name="3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7DABDAE6-982A-4939-932F-194260751365}" type="datetimeFigureOut">
              <a:rPr lang="el-GR" smtClean="0"/>
              <a:pPr/>
              <a:t>19/4/2021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41877CA-8336-41DE-AB18-9DAA52AAD7DD}"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DABDAE6-982A-4939-932F-194260751365}" type="datetimeFigureOut">
              <a:rPr lang="el-GR" smtClean="0"/>
              <a:pPr/>
              <a:t>19/4/2021</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41877CA-8336-41DE-AB18-9DAA52AAD7DD}"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Κοινωνικές Συνεταιριστικές Επιχειρήσεις</a:t>
            </a:r>
            <a:endParaRPr lang="el-GR" dirty="0"/>
          </a:p>
        </p:txBody>
      </p:sp>
      <p:sp>
        <p:nvSpPr>
          <p:cNvPr id="3" name="2 - Υπότιτλος"/>
          <p:cNvSpPr>
            <a:spLocks noGrp="1"/>
          </p:cNvSpPr>
          <p:nvPr>
            <p:ph type="subTitle" idx="1"/>
          </p:nvPr>
        </p:nvSpPr>
        <p:spPr/>
        <p:txBody>
          <a:bodyPr/>
          <a:lstStyle/>
          <a:p>
            <a:r>
              <a:rPr lang="el-GR" dirty="0" smtClean="0"/>
              <a:t>(</a:t>
            </a:r>
            <a:r>
              <a:rPr lang="el-GR" dirty="0" err="1" smtClean="0"/>
              <a:t>Κοιν.Σ.Επ</a:t>
            </a:r>
            <a:r>
              <a:rPr lang="el-GR" dirty="0" smtClean="0"/>
              <a:t>.)</a:t>
            </a:r>
            <a:endParaRPr lang="el-GR" dirty="0"/>
          </a:p>
        </p:txBody>
      </p:sp>
      <p:pic>
        <p:nvPicPr>
          <p:cNvPr id="4" name="Shape 56" descr="logo gr 2015.png"/>
          <p:cNvPicPr preferRelativeResize="0"/>
          <p:nvPr/>
        </p:nvPicPr>
        <p:blipFill rotWithShape="1">
          <a:blip r:embed="rId2" cstate="print">
            <a:alphaModFix/>
          </a:blip>
          <a:srcRect/>
          <a:stretch/>
        </p:blipFill>
        <p:spPr>
          <a:xfrm>
            <a:off x="1219200" y="4038600"/>
            <a:ext cx="7696200" cy="205740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ΕΥΘΥΝΕΣ ΜΕΛΩΝ</a:t>
            </a:r>
            <a:endParaRPr lang="el-GR" dirty="0"/>
          </a:p>
        </p:txBody>
      </p:sp>
      <p:sp>
        <p:nvSpPr>
          <p:cNvPr id="3" name="2 - Θέση περιεχομένου"/>
          <p:cNvSpPr>
            <a:spLocks noGrp="1"/>
          </p:cNvSpPr>
          <p:nvPr>
            <p:ph idx="1"/>
          </p:nvPr>
        </p:nvSpPr>
        <p:spPr/>
        <p:txBody>
          <a:bodyPr>
            <a:noAutofit/>
          </a:bodyPr>
          <a:lstStyle/>
          <a:p>
            <a:r>
              <a:rPr lang="el-GR" sz="2300" dirty="0" smtClean="0"/>
              <a:t>Για τις </a:t>
            </a:r>
            <a:r>
              <a:rPr lang="el-GR" sz="2300" b="1" dirty="0" smtClean="0"/>
              <a:t>εταιρικές υποχρεώσεις ευθύνεται μόνο η </a:t>
            </a:r>
            <a:r>
              <a:rPr lang="el-GR" sz="2300" b="1" dirty="0" err="1" smtClean="0"/>
              <a:t>Κοιν.Σ</a:t>
            </a:r>
            <a:r>
              <a:rPr lang="el-GR" sz="2300" b="1" dirty="0" smtClean="0"/>
              <a:t>. </a:t>
            </a:r>
            <a:r>
              <a:rPr lang="el-GR" sz="2300" b="1" dirty="0" err="1" smtClean="0"/>
              <a:t>Επ</a:t>
            </a:r>
            <a:r>
              <a:rPr lang="el-GR" sz="2300" b="1" dirty="0" smtClean="0"/>
              <a:t>. με την περιουσία της.</a:t>
            </a:r>
          </a:p>
          <a:p>
            <a:r>
              <a:rPr lang="el-GR" sz="2300" dirty="0" smtClean="0"/>
              <a:t>Ειδικά, για τις </a:t>
            </a:r>
            <a:r>
              <a:rPr lang="el-GR" sz="2300" b="1" dirty="0" smtClean="0"/>
              <a:t>υποχρεώσεις προς το Δημόσιο ο διαχειριστής ή ο πρόεδρος της </a:t>
            </a:r>
            <a:r>
              <a:rPr lang="el-GR" sz="2300" dirty="0" smtClean="0"/>
              <a:t>διοικούσας επιτροπής της ευθύνεται αλληλεγγύως και εις </a:t>
            </a:r>
            <a:r>
              <a:rPr lang="el-GR" sz="2300" dirty="0" err="1" smtClean="0"/>
              <a:t>ολοκλήρον</a:t>
            </a:r>
            <a:r>
              <a:rPr lang="el-GR" sz="2300" dirty="0" smtClean="0"/>
              <a:t> με την </a:t>
            </a:r>
            <a:r>
              <a:rPr lang="el-GR" sz="2300" dirty="0" err="1" smtClean="0"/>
              <a:t>Κοιν.Σ.Επ</a:t>
            </a:r>
            <a:r>
              <a:rPr lang="el-GR" sz="2300" dirty="0" smtClean="0"/>
              <a:t>. για τις οφειλές της προς το Δημόσιο, και διατηρεί δικαίωμα αναγωγής κατά των λοιπών μελών της </a:t>
            </a:r>
            <a:r>
              <a:rPr lang="el-GR" sz="2300" dirty="0" err="1" smtClean="0"/>
              <a:t>Κοιν.Σ.Επ</a:t>
            </a:r>
            <a:r>
              <a:rPr lang="el-GR" sz="2300" dirty="0" smtClean="0"/>
              <a:t>..</a:t>
            </a:r>
          </a:p>
          <a:p>
            <a:r>
              <a:rPr lang="el-GR" sz="2300" dirty="0" smtClean="0"/>
              <a:t>Για τις οφειλές προς το Δημόσιο διατηρεί δικαίωμα αναγωγής κατά των λοιπών μελών της </a:t>
            </a:r>
            <a:r>
              <a:rPr lang="el-GR" sz="2300" dirty="0" err="1" smtClean="0"/>
              <a:t>Κοιν.Σ.Επ</a:t>
            </a:r>
            <a:r>
              <a:rPr lang="el-GR" sz="2300" dirty="0" smtClean="0"/>
              <a:t>., τα οποία για τις οφειλές του προηγούμενου εδαφίου, ευθύνονται </a:t>
            </a:r>
            <a:r>
              <a:rPr lang="el-GR" sz="2300" dirty="0" err="1" smtClean="0"/>
              <a:t>έναντί</a:t>
            </a:r>
            <a:r>
              <a:rPr lang="el-GR" sz="2300" dirty="0" smtClean="0"/>
              <a:t> του απεριόριστα και εις </a:t>
            </a:r>
            <a:r>
              <a:rPr lang="el-GR" sz="2300" dirty="0" err="1" smtClean="0"/>
              <a:t>ολόκληρον</a:t>
            </a:r>
            <a:r>
              <a:rPr lang="el-GR" sz="2300" dirty="0" smtClean="0"/>
              <a:t>.</a:t>
            </a:r>
            <a:endParaRPr lang="el-GR" sz="2300" dirty="0"/>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ΦΟΡΟΛΟΓΙΑ</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Στον προσδιορισμό του κέρδους μιας </a:t>
            </a:r>
            <a:r>
              <a:rPr lang="el-GR" dirty="0" err="1" smtClean="0"/>
              <a:t>Κοιν.Σ.Επ</a:t>
            </a:r>
            <a:r>
              <a:rPr lang="el-GR" dirty="0" smtClean="0"/>
              <a:t>. δεν περιλαμβάνεται ποσοστό έως 35% των κερδών προ φόρων εφ όσον αυτό καταβάλλεται στους εργαζομένους της.</a:t>
            </a:r>
          </a:p>
          <a:p>
            <a:r>
              <a:rPr lang="el-GR" dirty="0" err="1" smtClean="0"/>
              <a:t>Tο</a:t>
            </a:r>
            <a:r>
              <a:rPr lang="el-GR" dirty="0" smtClean="0"/>
              <a:t> παραπάνω ποσό αποτελεί για τους εργαζόμενους εισόδημα από μισθωτή εργασία.</a:t>
            </a:r>
          </a:p>
          <a:p>
            <a:r>
              <a:rPr lang="el-GR" dirty="0" smtClean="0"/>
              <a:t>Το εναπομείναν κέρδος φορολογείται με 29%. </a:t>
            </a:r>
          </a:p>
          <a:p>
            <a:r>
              <a:rPr lang="el-GR" dirty="0" smtClean="0"/>
              <a:t>Το ετήσιο τέλος επιτηδεύματος ορίζεται στο ποσό των 500 ευρώ. Εξαιρούνται από την καταβολή τέλους επιτηδεύματος οι </a:t>
            </a:r>
            <a:r>
              <a:rPr lang="el-GR" dirty="0" err="1" smtClean="0"/>
              <a:t>Κοιν.Σ.Επ</a:t>
            </a:r>
            <a:r>
              <a:rPr lang="el-GR" dirty="0" smtClean="0"/>
              <a:t>. κατά τα πρώτα 5 χρόνια λειτουργίας τους. </a:t>
            </a:r>
            <a:endParaRPr lang="el-GR" dirty="0"/>
          </a:p>
        </p:txBody>
      </p:sp>
    </p:spTree>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Φορολογικές απαλλαγές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Στο άρθρο 12 του ΚΦΕ-Ν.4172/2013 προστέθηκε η περίπτωση θ’ στην  παραγράφου 3, που ορίζει ότι τα κέρδη των Φορέων Κοινωνικής και Αλληλέγγυας Οικονομίας, </a:t>
            </a:r>
            <a:r>
              <a:rPr lang="el-GR" b="1" dirty="0" smtClean="0"/>
              <a:t>σε ποσοστό έως 35%, που διατίθενται μόνο στους εργαζόμενους, ανεξάρτητα εάν είναι μέλη, φορολογούνται με την κλίμακα των μισθωτών.</a:t>
            </a:r>
            <a:endParaRPr lang="el-GR" dirty="0" smtClean="0"/>
          </a:p>
          <a:p>
            <a:r>
              <a:rPr lang="el-GR" dirty="0" smtClean="0"/>
              <a:t>Στο άρθρο 21 του ΚΦΕ-Ν.4172/2013 προστέθηκε το τελευταίο εδάφιο στην </a:t>
            </a:r>
            <a:r>
              <a:rPr lang="el-GR" dirty="0" err="1" smtClean="0"/>
              <a:t>παραγράφο</a:t>
            </a:r>
            <a:r>
              <a:rPr lang="el-GR" dirty="0" smtClean="0"/>
              <a:t> 1, που ορίζει ότι “Ειδικά, για τους φορείς Κοινωνικής και Αλληλέγγυας Οικονομίας, </a:t>
            </a:r>
            <a:r>
              <a:rPr lang="el-GR" b="1" dirty="0" smtClean="0"/>
              <a:t>στον προσδιορισμό του κέρδους από επιχειρηματική δραστηριότητα δεν περιλαμβάνεται ποσοστό έως 35% των κερδών προ φόρων, εφόσον αυτό καταβάλλεται στους εργαζομένους τους”.</a:t>
            </a:r>
            <a:endParaRPr lang="el-GR" dirty="0" smtClean="0"/>
          </a:p>
          <a:p>
            <a:r>
              <a:rPr lang="en-US" b="1" dirty="0" smtClean="0"/>
              <a:t>E</a:t>
            </a:r>
            <a:r>
              <a:rPr lang="el-GR" b="1" dirty="0" err="1" smtClean="0"/>
              <a:t>πιπρόσθετα</a:t>
            </a:r>
            <a:r>
              <a:rPr lang="el-GR" b="1" dirty="0" smtClean="0"/>
              <a:t> </a:t>
            </a:r>
            <a:r>
              <a:rPr lang="el-GR" dirty="0" smtClean="0"/>
              <a:t>το τέλος επιτηδεύματος είναι ατελώς για τα πέντε (5) πρώτα έτη λειτουργίας  </a:t>
            </a:r>
            <a:r>
              <a:rPr lang="el-GR" b="1" dirty="0" smtClean="0"/>
              <a:t> και μετά 500€.</a:t>
            </a:r>
            <a:endParaRPr lang="el-GR" dirty="0" smtClean="0"/>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Αλλαγές στη φορολογία των ΚΟΙΝΣΕΠ στο φορολογικό έτος 2016 </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normAutofit fontScale="85000" lnSpcReduction="20000"/>
          </a:bodyPr>
          <a:lstStyle/>
          <a:p>
            <a:r>
              <a:rPr lang="el-GR" dirty="0" smtClean="0"/>
              <a:t> Εδώ έχουμε αλλαγές σχετικά με τον  τρόπο φορολόγησης, από το φορολογικό έτος 2016 και μετά, ορισμένων νομικών προσώπων του άρθρου 45, που τηρούν απλογραφικά και πριν φορολογούντο με την κλίμακα του άρθρου 29 (μέχρι 50.000 26% και πάνω από 50.000 με 33%) και τώρα με 29%.</a:t>
            </a:r>
            <a:br>
              <a:rPr lang="el-GR" dirty="0" smtClean="0"/>
            </a:br>
            <a:r>
              <a:rPr lang="el-GR" dirty="0" smtClean="0"/>
              <a:t>* Η τροποποίηση έγινε στο άρθρο 58 του ΚΦΕ-Ν.4172/2013 (αντικαταστάθηκε το δεύτερο εδάφιο της παραγράφου 1 του άρθρου 58 του ν.4172/2013), με την παράγραφο 10 του άρθρου 112 του ν. 4387/2016 και </a:t>
            </a:r>
            <a:r>
              <a:rPr lang="el-GR" u="sng" dirty="0" smtClean="0"/>
              <a:t>έχει εφαρμογή για τα εισοδήματα που αποκτώνται από το φορολογικό έτος 2016 και επόμενα</a:t>
            </a:r>
            <a:r>
              <a:rPr lang="el-GR" dirty="0" smtClean="0"/>
              <a:t>.</a:t>
            </a:r>
          </a:p>
          <a:p>
            <a:endParaRPr lang="el-GR" dirty="0"/>
          </a:p>
        </p:txBody>
      </p:sp>
    </p:spTree>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Συγκεκριμένα </a:t>
            </a:r>
            <a:r>
              <a:rPr lang="el-GR" b="1" dirty="0" smtClean="0"/>
              <a:t>εξομοιώνεται</a:t>
            </a:r>
            <a:r>
              <a:rPr lang="el-GR" dirty="0" smtClean="0"/>
              <a:t> ο συντελεστής φορολόγησης των κερδών από επιχειρηματική δραστηριότητα που αποκτούν οι υπόχρεοι των </a:t>
            </a:r>
            <a:r>
              <a:rPr lang="el-GR" dirty="0" err="1" smtClean="0"/>
              <a:t>περ</a:t>
            </a:r>
            <a:r>
              <a:rPr lang="el-GR" dirty="0" smtClean="0"/>
              <a:t>. β', δ', ε', στ' και ζ' του άρθρου 45 που τηρούν απλογραφικά βιβλία με εκείνους που τηρούν διπλογραφικά βιβλία </a:t>
            </a:r>
            <a:r>
              <a:rPr lang="el-GR" b="1" dirty="0" smtClean="0"/>
              <a:t>και πλέον φορολογούνται με συντελεστή 29%</a:t>
            </a:r>
            <a:r>
              <a:rPr lang="el-GR" dirty="0" smtClean="0"/>
              <a:t> </a:t>
            </a:r>
            <a:r>
              <a:rPr lang="el-GR" u="sng" dirty="0" smtClean="0"/>
              <a:t>και όχι με δύο συντελεστές (26% και 33% για κέρδη άνω των 50.000).</a:t>
            </a:r>
            <a:endParaRPr lang="el-GR" dirty="0" smtClean="0"/>
          </a:p>
          <a:p>
            <a:r>
              <a:rPr lang="el-GR" b="1" dirty="0" smtClean="0"/>
              <a:t>Επισημαίνεται </a:t>
            </a:r>
            <a:r>
              <a:rPr lang="el-GR" dirty="0" smtClean="0"/>
              <a:t>ότι για τα πρόσωπα αυτά με τη φορολογία 29%, </a:t>
            </a:r>
            <a:r>
              <a:rPr lang="el-GR" b="1" dirty="0" smtClean="0"/>
              <a:t>εξαντλείται</a:t>
            </a:r>
            <a:r>
              <a:rPr lang="el-GR" dirty="0" smtClean="0"/>
              <a:t> η φορολογική υποχρέωση ως νομικών προσώπων. </a:t>
            </a:r>
            <a:br>
              <a:rPr lang="el-GR" dirty="0" smtClean="0"/>
            </a:br>
            <a:r>
              <a:rPr lang="el-GR" dirty="0" smtClean="0"/>
              <a:t>Συνεπώς δεν γίνεται  παρακράτηση φόρου μερισμάτων 10%, που προβλέπει για τα Ν.Π. με διπλογραφικά βιβλία η περίπτωση α' της παραγράφου 1 του άρθρου 64 του ν.4172/2013</a:t>
            </a:r>
          </a:p>
          <a:p>
            <a:endParaRPr lang="el-GR" dirty="0"/>
          </a:p>
        </p:txBody>
      </p:sp>
      <p:sp>
        <p:nvSpPr>
          <p:cNvPr id="4" name="1 - Τίτλος"/>
          <p:cNvSpPr>
            <a:spLocks noGrp="1"/>
          </p:cNvSpPr>
          <p:nvPr>
            <p:ph type="title"/>
          </p:nvPr>
        </p:nvSpPr>
        <p:spPr/>
        <p:txBody>
          <a:bodyPr>
            <a:noAutofit/>
          </a:bodyPr>
          <a:lstStyle/>
          <a:p>
            <a:r>
              <a:rPr lang="el-GR" sz="3200" b="1" dirty="0" smtClean="0"/>
              <a:t>Αλλαγές στη φορολογία των ΚΟΙΝΣΕΠ στο φορολογικό έτος 2016 </a:t>
            </a:r>
            <a:r>
              <a:rPr lang="el-GR" sz="3200" dirty="0" smtClean="0"/>
              <a:t/>
            </a:r>
            <a:br>
              <a:rPr lang="el-GR" sz="3200" dirty="0" smtClean="0"/>
            </a:br>
            <a:endParaRPr lang="el-GR" sz="3200" dirty="0"/>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ΑΠΟΘΕΜΑΤΙΚΑ-ΔΙΑΝΟΜΗ ΚΕΡΔΩΝ</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Τα κέρδη της </a:t>
            </a:r>
            <a:r>
              <a:rPr lang="el-GR" dirty="0" err="1" smtClean="0"/>
              <a:t>Κοιν.Σ.Επ</a:t>
            </a:r>
            <a:r>
              <a:rPr lang="el-GR" dirty="0" smtClean="0"/>
              <a:t>. δεν διανέμονται στα μέλη, εκτός αν αυτά είναι εργαζόμενοι.</a:t>
            </a:r>
          </a:p>
          <a:p>
            <a:r>
              <a:rPr lang="el-GR" dirty="0" smtClean="0"/>
              <a:t>Τα κέρδη διατίθενται ετησίως ως εξής:</a:t>
            </a:r>
          </a:p>
          <a:p>
            <a:pPr>
              <a:buNone/>
            </a:pPr>
            <a:r>
              <a:rPr lang="el-GR" dirty="0" smtClean="0"/>
              <a:t>    α. κατά ποσοστό 5% για το σχηματισμό τακτικού αποθεματικού,</a:t>
            </a:r>
          </a:p>
          <a:p>
            <a:pPr>
              <a:buNone/>
            </a:pPr>
            <a:r>
              <a:rPr lang="el-GR" dirty="0" smtClean="0"/>
              <a:t>    β. κατά ποσοστό 35% διανέμονται στους εργαζομένους της επιχείρησης, εκτός αν τα 2/3 των μελών της Γενικής Συνέλευσης της </a:t>
            </a:r>
            <a:r>
              <a:rPr lang="el-GR" dirty="0" err="1" smtClean="0"/>
              <a:t>Κοιν.Σ.Επ</a:t>
            </a:r>
            <a:r>
              <a:rPr lang="el-GR" dirty="0" smtClean="0"/>
              <a:t>. αποφασίσουν αιτιολογημένα τη διάθεση μέρους ή όλου του ποσοστού αυτού σε δραστηριότητες του στοιχείου γ’ ,</a:t>
            </a:r>
          </a:p>
          <a:p>
            <a:pPr>
              <a:buNone/>
            </a:pPr>
            <a:r>
              <a:rPr lang="el-GR" dirty="0" smtClean="0"/>
              <a:t>    γ. το υπόλοιπο διατίθεται για τη δημιουργία νέων θέσεων εργασίας και τη γενικότερη διεύρυνση της παραγωγικής του δραστηριότητας.</a:t>
            </a:r>
            <a:endParaRPr lang="el-GR" dirty="0"/>
          </a:p>
        </p:txBody>
      </p:sp>
    </p:spTree>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Οικονομικά κίνητρα- πλεονεκτήματα</a:t>
            </a:r>
            <a:endParaRPr lang="el-GR" dirty="0"/>
          </a:p>
        </p:txBody>
      </p:sp>
      <p:sp>
        <p:nvSpPr>
          <p:cNvPr id="3" name="2 - Θέση περιεχομένου"/>
          <p:cNvSpPr>
            <a:spLocks noGrp="1"/>
          </p:cNvSpPr>
          <p:nvPr>
            <p:ph idx="1"/>
          </p:nvPr>
        </p:nvSpPr>
        <p:spPr/>
        <p:txBody>
          <a:bodyPr>
            <a:normAutofit fontScale="70000" lnSpcReduction="20000"/>
          </a:bodyPr>
          <a:lstStyle/>
          <a:p>
            <a:pPr lvl="0"/>
            <a:r>
              <a:rPr lang="el-GR" dirty="0" smtClean="0"/>
              <a:t>Μόνο επειδή κάποιος είναι συνεταίρος σε μια τέτοια εταιρεία ΔΕΝ τον επιβαρύνει φορολογικά και ΔΕΝ συνεπάγεται πως πρέπει να γραφτεί στον ΟΑΕΕ.</a:t>
            </a:r>
          </a:p>
          <a:p>
            <a:pPr lvl="0"/>
            <a:r>
              <a:rPr lang="el-GR" dirty="0" smtClean="0"/>
              <a:t>Αν είναι συνταξιούχος, ΔΕΝ χάνει τη σύνταξή του.</a:t>
            </a:r>
          </a:p>
          <a:p>
            <a:pPr lvl="0"/>
            <a:r>
              <a:rPr lang="el-GR" dirty="0" smtClean="0"/>
              <a:t>Αν είναι άνεργος, ΔΕΝ χάνει το δελτίο ή το επίδομα ανεργίας του και όλη την προστασία ή τις ευκαιρίες επιδότησης που πηγάζουν από την ιδιότητα του ανέργου.</a:t>
            </a:r>
          </a:p>
          <a:p>
            <a:pPr lvl="0"/>
            <a:r>
              <a:rPr lang="el-GR" dirty="0" smtClean="0"/>
              <a:t>Αν κάποιος εργάζεται σε Κοινωνική Συνεταιριστική Επιχείρηση και παίρνει ήδη ένα επίδομα πρόνοιας ΔΕΝ το χάνει και συνεχίζει να το λαμβάνει.</a:t>
            </a:r>
          </a:p>
          <a:p>
            <a:pPr lvl="0"/>
            <a:r>
              <a:rPr lang="el-GR" dirty="0" smtClean="0"/>
              <a:t>Οι ΚΟΙΝΣΕΠ μπορούν να μοιράζουν έως το 35% των κερδών τους στα μέλη που είναι και εργαζόμενοι ως πριμ επιπλέον του  μισθού τους.</a:t>
            </a:r>
          </a:p>
          <a:p>
            <a:pPr lvl="0"/>
            <a:r>
              <a:rPr lang="el-GR" dirty="0" smtClean="0"/>
              <a:t>Δια μέσου των ΚΟΙΝΣΕΠ προάγεται επίσημα ο εθελοντισμός εργασίας.</a:t>
            </a:r>
          </a:p>
          <a:p>
            <a:endParaRPr lang="el-GR" dirty="0"/>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55000" lnSpcReduction="20000"/>
          </a:bodyPr>
          <a:lstStyle/>
          <a:p>
            <a:pPr lvl="0"/>
            <a:r>
              <a:rPr lang="el-GR" dirty="0" smtClean="0"/>
              <a:t>Προβλέπει την ταυτόχρονη επιδίωξη κοινωνικού και οικονομικού σκοπού.</a:t>
            </a:r>
          </a:p>
          <a:p>
            <a:pPr lvl="0"/>
            <a:r>
              <a:rPr lang="el-GR" dirty="0" smtClean="0"/>
              <a:t>Επιτρέπει τη δραστηριοποίηση σε πολλαπλές οικονομικές δραστηριότητες.</a:t>
            </a:r>
          </a:p>
          <a:p>
            <a:pPr lvl="0"/>
            <a:r>
              <a:rPr lang="el-GR" dirty="0" smtClean="0"/>
              <a:t>Τονίζει τη συλλογική διάσταση χωρίς να προϋποθέτει ιδιαίτερα μεγάλο αριθμό ιδρυτικών μελών, όπως στην περίπτωση των αγροτικών και των αστικών συνεταιρισμών.</a:t>
            </a:r>
          </a:p>
          <a:p>
            <a:pPr lvl="0"/>
            <a:r>
              <a:rPr lang="el-GR" dirty="0" smtClean="0"/>
              <a:t>Επιτρέπει με σχετική ευκολία την αλλαγή της σύνθεσης των μελών.</a:t>
            </a:r>
          </a:p>
          <a:p>
            <a:pPr lvl="0"/>
            <a:r>
              <a:rPr lang="el-GR" dirty="0" smtClean="0"/>
              <a:t>Διασφαλίζει ότι κάθε μέλος συμμετέχει με μία ψήφο.</a:t>
            </a:r>
          </a:p>
          <a:p>
            <a:pPr lvl="0"/>
            <a:r>
              <a:rPr lang="el-GR" dirty="0" smtClean="0"/>
              <a:t>Δεν απαιτεί συγκεκριμένο κεφάλαιο, όπως συμβαίνει στις ΕΠΕ και στις ΑΕ.</a:t>
            </a:r>
          </a:p>
          <a:p>
            <a:pPr lvl="0"/>
            <a:r>
              <a:rPr lang="el-GR" dirty="0" smtClean="0"/>
              <a:t>Επιτρέπει την περιορισμένη διανομή κερδών μόνο στους/στις εργαζομένους/ες, γεγονός που αποτελεί επιπλέον δικλείδα ασφαλείας για την προσήλωση στις αρχές της κοινωνικής οικονομίας.</a:t>
            </a:r>
          </a:p>
          <a:p>
            <a:pPr lvl="0"/>
            <a:r>
              <a:rPr lang="el-GR" dirty="0" smtClean="0"/>
              <a:t>Υπογράφει Προγραμματικές Συμβάσεις κατ’ εξαίρεση με το Δημόσιο και Δήμους και ΝΠΔΔ και ΝΠΙΔ.</a:t>
            </a:r>
          </a:p>
          <a:p>
            <a:pPr lvl="0"/>
            <a:r>
              <a:rPr lang="el-GR" dirty="0" smtClean="0"/>
              <a:t>Διαχειρίζεται κατόπιν Π.Σ για την δημιουργία κοινωνικών δράσεων και ενεργειών, κινητή και ακίνητη περιουσία Δημοσίου και ΟΤΑ. </a:t>
            </a:r>
          </a:p>
          <a:p>
            <a:endParaRPr lang="el-GR" dirty="0"/>
          </a:p>
        </p:txBody>
      </p:sp>
      <p:sp>
        <p:nvSpPr>
          <p:cNvPr id="5" name="1 - Τίτλος"/>
          <p:cNvSpPr>
            <a:spLocks noGrp="1"/>
          </p:cNvSpPr>
          <p:nvPr>
            <p:ph type="title"/>
          </p:nvPr>
        </p:nvSpPr>
        <p:spPr/>
        <p:txBody>
          <a:bodyPr>
            <a:normAutofit fontScale="90000"/>
          </a:bodyPr>
          <a:lstStyle/>
          <a:p>
            <a:r>
              <a:rPr lang="el-GR" b="1" dirty="0" smtClean="0"/>
              <a:t>Οικονομικά κίνητρα- πλεονεκτήματα</a:t>
            </a:r>
            <a:endParaRPr lang="el-GR" dirty="0"/>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ΕΡΓΑΣΙΑΚΑ ΚΑΙ ΑΣΦΑΛΙΣΤΙΚΑ ΘΕΜΑΤΑ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Τα μέλη της </a:t>
            </a:r>
            <a:r>
              <a:rPr lang="el-GR" dirty="0" err="1" smtClean="0"/>
              <a:t>Κοιν.Σ.Επ</a:t>
            </a:r>
            <a:r>
              <a:rPr lang="el-GR" dirty="0" smtClean="0"/>
              <a:t>. μπορεί να είναι και εργαζόμενοί της με σχέση εξαρτημένης εργασίας. Αμείβονται για την παρεχόμενη εργασία και έχουν όλα τα δικαιώματα και τις υποχρεώσεις που απορρέουν από την εργατική και ασφαλιστική νομοθεσία.</a:t>
            </a:r>
          </a:p>
          <a:p>
            <a:r>
              <a:rPr lang="el-GR" dirty="0" smtClean="0"/>
              <a:t>Η παροχή υπηρεσιών προς εξυπηρέτηση του σκοπού της </a:t>
            </a:r>
            <a:r>
              <a:rPr lang="el-GR" dirty="0" err="1" smtClean="0"/>
              <a:t>Κοιν.Σ.Επ</a:t>
            </a:r>
            <a:r>
              <a:rPr lang="el-GR" dirty="0" smtClean="0"/>
              <a:t>. από μέλη της, τα οποία δεν βρίσκονται σε εργασιακή σχέση με αυτήν, είναι </a:t>
            </a:r>
            <a:r>
              <a:rPr lang="el-GR" b="1" dirty="0" smtClean="0"/>
              <a:t>μη αμειβόμενη σύμβαση      εντολής κατ’ άρθρο 713 </a:t>
            </a:r>
            <a:r>
              <a:rPr lang="el-GR" b="1" dirty="0" err="1" smtClean="0"/>
              <a:t>επ</a:t>
            </a:r>
            <a:r>
              <a:rPr lang="el-GR" b="1" dirty="0" smtClean="0"/>
              <a:t>. Α. Κ.</a:t>
            </a:r>
          </a:p>
          <a:p>
            <a:r>
              <a:rPr lang="el-GR" dirty="0" smtClean="0"/>
              <a:t>Η σύμβαση εντολής που συνάπτεται μεταξύ μελών και </a:t>
            </a:r>
            <a:r>
              <a:rPr lang="el-GR" dirty="0" err="1" smtClean="0"/>
              <a:t>Κοιν.Σ.Επ</a:t>
            </a:r>
            <a:r>
              <a:rPr lang="el-GR" dirty="0" smtClean="0"/>
              <a:t>. οφείλει να γίνεται εγγράφως, να περιγράφει με σαφήνεια την παρεχόμενη υπηρεσία και σε καμία περίπτωση δε μπορεί να υπερβαίνει τις 16 ώρες εβδομαδιαίως.</a:t>
            </a:r>
            <a:endParaRPr lang="el-GR" dirty="0"/>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62500" lnSpcReduction="20000"/>
          </a:bodyPr>
          <a:lstStyle/>
          <a:p>
            <a:r>
              <a:rPr lang="el-GR" dirty="0" smtClean="0"/>
              <a:t>Ο αριθμός των εργαζομένων μη μελών δε μπορεί να υπερβαίνει σε ποσοστό το 40% του συνόλου των εργαζομένων της </a:t>
            </a:r>
            <a:r>
              <a:rPr lang="el-GR" dirty="0" err="1" smtClean="0"/>
              <a:t>Κοιν.Σ.Επ</a:t>
            </a:r>
            <a:r>
              <a:rPr lang="el-GR" dirty="0" smtClean="0"/>
              <a:t>..</a:t>
            </a:r>
          </a:p>
          <a:p>
            <a:r>
              <a:rPr lang="el-GR" dirty="0" smtClean="0"/>
              <a:t>Το ποσοστό αυτό μπορεί να αυξάνεται μέχρι και το 50% του συνολικού ποσοστού των εργαζομένων της </a:t>
            </a:r>
            <a:r>
              <a:rPr lang="el-GR" dirty="0" err="1" smtClean="0"/>
              <a:t>Κοιν.Σ.Επ</a:t>
            </a:r>
            <a:r>
              <a:rPr lang="el-GR" dirty="0" smtClean="0"/>
              <a:t>. κατόπιν αιτιολογημένης απόφασης του Τμήματος Μητρώου επί αιτήσεως της </a:t>
            </a:r>
            <a:r>
              <a:rPr lang="el-GR" dirty="0" err="1" smtClean="0"/>
              <a:t>Κοιν.Σ.Επ</a:t>
            </a:r>
            <a:r>
              <a:rPr lang="el-GR" dirty="0" smtClean="0"/>
              <a:t>. για την αντιμετώπιση έκτακτων εποχικών αναγκών για χρονικό διάστημα που δεν μπορεί να υπερβαίνει τους έξι (6) μήνες ανά ημερολογιακό έτος</a:t>
            </a:r>
          </a:p>
          <a:p>
            <a:r>
              <a:rPr lang="el-GR" dirty="0" smtClean="0"/>
              <a:t>H </a:t>
            </a:r>
            <a:r>
              <a:rPr lang="el-GR" dirty="0" err="1" smtClean="0"/>
              <a:t>ΚΟΙΝ.Σ.Επ</a:t>
            </a:r>
            <a:r>
              <a:rPr lang="el-GR" dirty="0" smtClean="0"/>
              <a:t>. υποχρεούται, από τη δεύτερη χρήση λειτουργίας της, να </a:t>
            </a:r>
            <a:r>
              <a:rPr lang="el-GR" b="1" dirty="0" smtClean="0"/>
              <a:t>παρουσιάζει ετήσια δαπάνη μισθοδοσίας τουλάχιστον ίση με το 25% του κύκλου εργασιών της προηγούμενης χρήσης του. Η υποχρέωση αυτή αφορά τις </a:t>
            </a:r>
            <a:r>
              <a:rPr lang="el-GR" b="1" dirty="0" err="1" smtClean="0"/>
              <a:t>ΚΟΙΝ.Σ.Επ</a:t>
            </a:r>
            <a:r>
              <a:rPr lang="el-GR" b="1" dirty="0" smtClean="0"/>
              <a:t>. με κύκλο </a:t>
            </a:r>
            <a:r>
              <a:rPr lang="el-GR" dirty="0" smtClean="0"/>
              <a:t>εργασιών και έσοδα επιχορηγήσεων της προηγούμενης ετήσιας χρήσης </a:t>
            </a:r>
            <a:r>
              <a:rPr lang="el-GR" b="1" dirty="0" smtClean="0"/>
              <a:t>μεγαλύτερα από το 300 % του ετήσιου κόστους μισθοδοτικής δαπάνης ενός υπαλλήλου πλήρους απασχόλησης, με βάση τον κατώτατο νομοθετημένο μισθό χωρίς επιδόματα.</a:t>
            </a:r>
            <a:endParaRPr lang="el-GR" dirty="0"/>
          </a:p>
        </p:txBody>
      </p:sp>
      <p:sp>
        <p:nvSpPr>
          <p:cNvPr id="4" name="1 - Τίτλος"/>
          <p:cNvSpPr>
            <a:spLocks noGrp="1"/>
          </p:cNvSpPr>
          <p:nvPr>
            <p:ph type="title"/>
          </p:nvPr>
        </p:nvSpPr>
        <p:spPr/>
        <p:txBody>
          <a:bodyPr>
            <a:normAutofit fontScale="90000"/>
          </a:bodyPr>
          <a:lstStyle/>
          <a:p>
            <a:r>
              <a:rPr lang="el-GR" b="1" dirty="0" smtClean="0"/>
              <a:t>ΕΡΓΑΣΙΑΚΑ ΚΑΙ ΑΣΦΑΛΙΣΤΙΚΑ ΘΕΜΑΤΑ</a:t>
            </a:r>
            <a:endParaRPr lang="el-GR"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i="1" dirty="0" smtClean="0"/>
              <a:t>Τι είναι οι «Κοινωνικές Συνεταιριστικές Επιχειρήσεις» του Ν. 4430/2016;</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normAutofit fontScale="77500" lnSpcReduction="20000"/>
          </a:bodyPr>
          <a:lstStyle/>
          <a:p>
            <a:r>
              <a:rPr lang="el-GR" dirty="0" smtClean="0"/>
              <a:t>Η Κοινωνική Συνεταιριστική Επιχείρηση (</a:t>
            </a:r>
            <a:r>
              <a:rPr lang="el-GR" dirty="0" err="1" smtClean="0"/>
              <a:t>Κοιν.Σ.Επ</a:t>
            </a:r>
            <a:r>
              <a:rPr lang="el-GR" dirty="0" smtClean="0"/>
              <a:t>.), είναι ένας νέος φορέας της Κοινωνικής Οικονομίας και εμφανίσθηκε με τον πρόσφατο Ν.4430/2016. Στην ουσία είναι οι αστικοί συνεταιρισμοί του Ν. 1667/86 που έχουν ως σκοπό την συλλογική και κοινωνική ωφέλεια και διαθέτουν εκ του νόμου την εμπορική ιδιότητα.</a:t>
            </a:r>
          </a:p>
          <a:p>
            <a:r>
              <a:rPr lang="el-GR" dirty="0" smtClean="0"/>
              <a:t>Ως «Κοινωνική Οικονομία» ορίζεται το σύνολο των οικονομικών, επιχειρηματικών, παραγωγικών και κοινωνικών δραστηριοτήτων, οι οποίες αναλαμβάνονται από εταιρείες ή ενώσεις προσώπων, των οποίων ο σκοπός είναι η επιδίωξη του συλλογικού οφέλους και η εξυπηρέτηση γενικότερων κοινωνικών συμφερόντων.</a:t>
            </a:r>
          </a:p>
          <a:p>
            <a:endParaRPr lang="el-GR"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Με τον παρόντα Νόμο για πρώτη φορά οριοθετείται ο ρόλος του </a:t>
            </a:r>
            <a:r>
              <a:rPr lang="el-GR" b="1" dirty="0" smtClean="0"/>
              <a:t>Εθελοντή σε μια </a:t>
            </a:r>
            <a:r>
              <a:rPr lang="el-GR" dirty="0" err="1" smtClean="0"/>
              <a:t>Κοιν.Σ.Επ</a:t>
            </a:r>
            <a:r>
              <a:rPr lang="el-GR" dirty="0" smtClean="0"/>
              <a:t>.</a:t>
            </a:r>
          </a:p>
          <a:p>
            <a:r>
              <a:rPr lang="el-GR" dirty="0" smtClean="0"/>
              <a:t>Η </a:t>
            </a:r>
            <a:r>
              <a:rPr lang="el-GR" dirty="0" err="1" smtClean="0"/>
              <a:t>Κοιν.Σ.Επ</a:t>
            </a:r>
            <a:r>
              <a:rPr lang="el-GR" dirty="0" smtClean="0"/>
              <a:t>. οφείλει να τηρεί </a:t>
            </a:r>
            <a:r>
              <a:rPr lang="el-GR" b="1" dirty="0" smtClean="0"/>
              <a:t>Μητρώο Εθελοντών, στο οποίο καταγράφονται τα μη </a:t>
            </a:r>
            <a:r>
              <a:rPr lang="el-GR" dirty="0" smtClean="0"/>
              <a:t>μέλη, που λειτουργούν ως εθελοντές και υποστηρίζουν τις δράσεις της.</a:t>
            </a:r>
          </a:p>
          <a:p>
            <a:r>
              <a:rPr lang="el-GR" dirty="0" smtClean="0"/>
              <a:t>Η </a:t>
            </a:r>
            <a:r>
              <a:rPr lang="el-GR" dirty="0" err="1" smtClean="0"/>
              <a:t>Κοιν.Σ.Επ</a:t>
            </a:r>
            <a:r>
              <a:rPr lang="el-GR" dirty="0" smtClean="0"/>
              <a:t>. δεν έχει ασφαλιστικές υποχρεώσεις προς τα μη μέλη που λειτουργούν ως εθελοντές, εφόσον πληρούνται σωρευτικά οι παρακάτω προϋποθέσεις:</a:t>
            </a:r>
          </a:p>
          <a:p>
            <a:pPr>
              <a:buNone/>
            </a:pPr>
            <a:r>
              <a:rPr lang="el-GR" dirty="0" smtClean="0"/>
              <a:t>α. Από την εθελοντική δράση δεν παράγονται άμεσα έσοδα για το Φορέα.</a:t>
            </a:r>
          </a:p>
          <a:p>
            <a:pPr>
              <a:buNone/>
            </a:pPr>
            <a:r>
              <a:rPr lang="el-GR" dirty="0" smtClean="0"/>
              <a:t>β. Η δράση έχει προαποφασισθεί από το Διοικητικό Συμβούλιο ή τη Διοικούσα Επιτροπή του Φορέα.</a:t>
            </a:r>
            <a:endParaRPr lang="el-GR" dirty="0"/>
          </a:p>
        </p:txBody>
      </p:sp>
      <p:sp>
        <p:nvSpPr>
          <p:cNvPr id="4" name="1 - Τίτλος"/>
          <p:cNvSpPr>
            <a:spLocks noGrp="1"/>
          </p:cNvSpPr>
          <p:nvPr>
            <p:ph type="title"/>
          </p:nvPr>
        </p:nvSpPr>
        <p:spPr/>
        <p:txBody>
          <a:bodyPr>
            <a:normAutofit fontScale="90000"/>
          </a:bodyPr>
          <a:lstStyle/>
          <a:p>
            <a:r>
              <a:rPr lang="el-GR" b="1" dirty="0" smtClean="0"/>
              <a:t>ΕΡΓΑΣΙΑΚΑ ΚΑΙ ΑΣΦΑΛΙΣΤΙΚΑ ΘΕΜΑΤΑ</a:t>
            </a:r>
            <a:endParaRPr lang="el-GR" dirty="0"/>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Η απόφαση, η πρόσκληση και το πρόγραμμα της δράσης που θα γίνει με χρήση εθελοντών καταγράφονται σε πρακτικό, το οποίο προδημοσιεύεται στην ιστοσελίδα της</a:t>
            </a:r>
          </a:p>
          <a:p>
            <a:r>
              <a:rPr lang="el-GR" dirty="0" smtClean="0"/>
              <a:t>Η </a:t>
            </a:r>
            <a:r>
              <a:rPr lang="el-GR" dirty="0" err="1" smtClean="0"/>
              <a:t>Κοιν.Σ.Επ</a:t>
            </a:r>
            <a:r>
              <a:rPr lang="el-GR" dirty="0" smtClean="0"/>
              <a:t>. ευθύνεται για τυχόν ζημίες που </a:t>
            </a:r>
            <a:r>
              <a:rPr lang="el-GR" dirty="0" err="1" smtClean="0"/>
              <a:t>προξενήθηκαν</a:t>
            </a:r>
            <a:r>
              <a:rPr lang="el-GR" dirty="0" smtClean="0"/>
              <a:t> στον εθελοντή κατά την παροχή της εθελοντικής του απασχόλησης στο Φορέα </a:t>
            </a:r>
          </a:p>
          <a:p>
            <a:r>
              <a:rPr lang="el-GR" dirty="0" smtClean="0"/>
              <a:t>Σε περίπτωση που ο εθελοντής απασχολείται στο εξωτερικό, η </a:t>
            </a:r>
            <a:r>
              <a:rPr lang="el-GR" dirty="0" err="1" smtClean="0"/>
              <a:t>Κοιν.Σ.Επ</a:t>
            </a:r>
            <a:r>
              <a:rPr lang="el-GR" dirty="0" smtClean="0"/>
              <a:t>. αναλαμβάνει πλήρως τα έξοδα ταξιδιού, διαβίωσης, καταλύματος, επαναπατρισμού και ιατροφαρμακευτικής περίθαλψης, καθώς και κάθε άλλη δαπάνη που θα προκύψει κατά τη διάρκεια διαμονής του εθελοντή στο εξωτερικό.</a:t>
            </a:r>
            <a:endParaRPr lang="el-GR" dirty="0"/>
          </a:p>
        </p:txBody>
      </p:sp>
      <p:sp>
        <p:nvSpPr>
          <p:cNvPr id="4" name="1 - Τίτλος"/>
          <p:cNvSpPr>
            <a:spLocks noGrp="1"/>
          </p:cNvSpPr>
          <p:nvPr>
            <p:ph type="title"/>
          </p:nvPr>
        </p:nvSpPr>
        <p:spPr/>
        <p:txBody>
          <a:bodyPr>
            <a:normAutofit fontScale="90000"/>
          </a:bodyPr>
          <a:lstStyle/>
          <a:p>
            <a:r>
              <a:rPr lang="el-GR" b="1" dirty="0" smtClean="0"/>
              <a:t>ΕΡΓΑΣΙΑΚΑ ΚΑΙ ΑΣΦΑΛΙΣΤΙΚΑ ΘΕΜΑΤΑ</a:t>
            </a:r>
            <a:endParaRPr lang="el-GR" dirty="0"/>
          </a:p>
        </p:txBody>
      </p:sp>
    </p:spTree>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ΥΠΟΒΑΛΛΟΜΕΝΕΣ ΚΑΤΑΣΤΑΣΕΙΣ ΣΤΟ ΜΗΤΡΩΟ ΦΟΡΕΩΝ ΚΟΙΝΩΝΙΚΗΣ ΚΑΙ ΑΛΛΗΛΕΓΓΥΑΣ ΟΙΚΟΝΟΜΙΑΣ</a:t>
            </a:r>
            <a:endParaRPr lang="el-GR" sz="2400" dirty="0"/>
          </a:p>
        </p:txBody>
      </p:sp>
      <p:sp>
        <p:nvSpPr>
          <p:cNvPr id="3" name="2 - Θέση περιεχομένου"/>
          <p:cNvSpPr>
            <a:spLocks noGrp="1"/>
          </p:cNvSpPr>
          <p:nvPr>
            <p:ph idx="1"/>
          </p:nvPr>
        </p:nvSpPr>
        <p:spPr/>
        <p:txBody>
          <a:bodyPr/>
          <a:lstStyle/>
          <a:p>
            <a:r>
              <a:rPr lang="el-GR" dirty="0" smtClean="0"/>
              <a:t>Ετήσιος οικονομικός προγραμματισμός</a:t>
            </a:r>
          </a:p>
          <a:p>
            <a:r>
              <a:rPr lang="el-GR" dirty="0" smtClean="0"/>
              <a:t>Ετήσιος απολογισμός εκτέλεσης του προγραμματισμού </a:t>
            </a:r>
          </a:p>
          <a:p>
            <a:r>
              <a:rPr lang="el-GR" dirty="0" smtClean="0"/>
              <a:t>Ισολογισμός ή/και Οικονομική Κατάσταση Αποτελεσμάτων, εγκεκριμένους από την Γενική Συνέλευση των μελών της</a:t>
            </a:r>
            <a:endParaRPr lang="el-GR"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smtClean="0"/>
              <a:t>Ποιες είναι οι κατηγορίες των Κοινωνικών Συνεταιριστικών Επιχειρήσεων (</a:t>
            </a:r>
            <a:r>
              <a:rPr lang="el-GR" sz="2800" b="1" dirty="0" err="1" smtClean="0"/>
              <a:t>Κοιν.Σ.Επ</a:t>
            </a:r>
            <a:r>
              <a:rPr lang="el-GR" sz="2800" b="1" dirty="0" smtClean="0"/>
              <a:t>.);</a:t>
            </a:r>
            <a:r>
              <a:rPr lang="el-GR" sz="2800" dirty="0" smtClean="0"/>
              <a:t/>
            </a:r>
            <a:br>
              <a:rPr lang="el-GR" sz="2800" dirty="0" smtClean="0"/>
            </a:br>
            <a:endParaRPr lang="el-GR" sz="2800" dirty="0"/>
          </a:p>
        </p:txBody>
      </p:sp>
      <p:sp>
        <p:nvSpPr>
          <p:cNvPr id="3" name="2 - Θέση περιεχομένου"/>
          <p:cNvSpPr>
            <a:spLocks noGrp="1"/>
          </p:cNvSpPr>
          <p:nvPr>
            <p:ph idx="1"/>
          </p:nvPr>
        </p:nvSpPr>
        <p:spPr/>
        <p:txBody>
          <a:bodyPr>
            <a:normAutofit fontScale="70000" lnSpcReduction="20000"/>
          </a:bodyPr>
          <a:lstStyle/>
          <a:p>
            <a:r>
              <a:rPr lang="el-GR" dirty="0" smtClean="0"/>
              <a:t>Ανάλογα με τον ειδικότερο σκοπό τους, οι Κοινωνικές Συνεταιριστικές επιχειρήσεις διακρίνονται στις εξής κατηγορίες:</a:t>
            </a:r>
          </a:p>
          <a:p>
            <a:r>
              <a:rPr lang="el-GR" dirty="0" smtClean="0"/>
              <a:t>α) «</a:t>
            </a:r>
            <a:r>
              <a:rPr lang="el-GR" b="1" dirty="0" smtClean="0"/>
              <a:t>Κοινωνικές Συνεταιριστικές Επιχειρήσεις Ένταξης</a:t>
            </a:r>
            <a:r>
              <a:rPr lang="el-GR" dirty="0" smtClean="0"/>
              <a:t>», οι οποίες αφορούν στην ένταξη στην οικονομική και κοινωνική ζωή των ατόμων που ανήκουν στις Ευάλωτες Ομάδες Πληθυσμού δηλαδή τις ομάδες εκείνες του πληθυσμού που η ένταξή τους στην κοινωνική και οικονομική ζωή εμποδίζεται από σωματικά και ψυχικά αίτια ή λόγω </a:t>
            </a:r>
            <a:r>
              <a:rPr lang="el-GR" dirty="0" err="1" smtClean="0"/>
              <a:t>παραβατικής</a:t>
            </a:r>
            <a:r>
              <a:rPr lang="el-GR" dirty="0" smtClean="0"/>
              <a:t> συμπεριφοράς. Σε αυτές ανήκουν άτομα με αναπηρίες (σωματικές ή ψυχικές ή νοητικές ή αισθητηριακές), εξαρτημένα ή </a:t>
            </a:r>
            <a:r>
              <a:rPr lang="el-GR" dirty="0" err="1" smtClean="0"/>
              <a:t>απεξαρτημένα</a:t>
            </a:r>
            <a:r>
              <a:rPr lang="el-GR" dirty="0" smtClean="0"/>
              <a:t> από ουσίες άτομα, οροθετικοί, φυλακισμένοι/αποφυλακισμένοι, ανήλικοι παραβάτες. Ποσοστό 40% κατ’ ελάχιστον των εργαζομένων στις Επιχειρήσεις αυτές ανήκουν υποχρεωτικά στις Ευάλωτες Ομάδες Πληθυσμού.</a:t>
            </a:r>
            <a:endParaRPr lang="el-GR"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Autofit/>
          </a:bodyPr>
          <a:lstStyle/>
          <a:p>
            <a:r>
              <a:rPr lang="el-GR" sz="1800" dirty="0" smtClean="0"/>
              <a:t>β) </a:t>
            </a:r>
            <a:r>
              <a:rPr lang="el-GR" sz="1800" b="1" dirty="0" smtClean="0"/>
              <a:t>«Κοινωνικές Συνεταιριστικές Επιχειρήσεις Κοινωνικής Φροντίδας», </a:t>
            </a:r>
            <a:r>
              <a:rPr lang="el-GR" sz="1800" dirty="0" smtClean="0"/>
              <a:t>οι οποίες αφορούν στην παραγωγή και παροχή προϊόντων και υπηρεσιών κοινωνικού </a:t>
            </a:r>
            <a:r>
              <a:rPr lang="el-GR" sz="1800" dirty="0" err="1" smtClean="0"/>
              <a:t>προνοιακού</a:t>
            </a:r>
            <a:r>
              <a:rPr lang="el-GR" sz="1800" dirty="0" smtClean="0"/>
              <a:t> χαρακτήρα σε συγκεκριμένες ομάδες πληθυσμού, όπως οι ηλικιωμένοι, τα βρέφη, τα παιδιά, τα άτομα με αναπηρία και τα άτομα με χρόνιες παθήσεις.</a:t>
            </a:r>
          </a:p>
          <a:p>
            <a:r>
              <a:rPr lang="el-GR" sz="1800" dirty="0" smtClean="0"/>
              <a:t>γ) </a:t>
            </a:r>
            <a:r>
              <a:rPr lang="el-GR" sz="1800" b="1" dirty="0" smtClean="0"/>
              <a:t>Κοινωνικές Συνεταιριστικές Επιχειρήσεις Συλλογικού και Παραγωγικού Σκοπού</a:t>
            </a:r>
            <a:r>
              <a:rPr lang="el-GR" sz="1800" dirty="0" smtClean="0"/>
              <a:t>, οι οποίες αφορούν την παραγωγή προϊόντων και παροχή υπηρεσιών για την ικανοποίηση των αναγκών της συλλογικότητας (πολιτισμός, περιβάλλον, οικολογία, εκπαίδευση, παροχές κοινής ωφέλειας, αξιοποίηση τοπικών προϊόντων, διατήρηση παραδοσιακών δραστηριοτήτων και επαγγελμάτων κ.α.) που προάγουν το τοπικό και συλλογικό συμφέρον, την προώθηση της απασχόλησης, την ενδυνάμωση της κοινωνικής συνοχής και την ενδυνάμωση της τοπικής ή περιφερειακής ανάπτυξης.</a:t>
            </a:r>
          </a:p>
          <a:p>
            <a:r>
              <a:rPr lang="el-GR" sz="1800" dirty="0" smtClean="0"/>
              <a:t>Οι </a:t>
            </a:r>
            <a:r>
              <a:rPr lang="el-GR" sz="1800" b="1" dirty="0" smtClean="0"/>
              <a:t>Κοινωνικοί Συνεταιρισμοί Περιορισμένης Ευθύνης (</a:t>
            </a:r>
            <a:r>
              <a:rPr lang="el-GR" sz="1800" b="1" dirty="0" err="1" smtClean="0"/>
              <a:t>Κοι.Σ.Π.Ε</a:t>
            </a:r>
            <a:r>
              <a:rPr lang="el-GR" sz="1800" b="1" dirty="0" smtClean="0"/>
              <a:t>.) </a:t>
            </a:r>
            <a:r>
              <a:rPr lang="el-GR" sz="1800" dirty="0" smtClean="0"/>
              <a:t>του άρθρου 12 του ν. 2716/1999, θεωρούνται αυτοδικαίως Κοινωνικές Συνεταιριστικές Επιχειρήσεις Ένταξης.</a:t>
            </a:r>
            <a:endParaRPr lang="el-GR" sz="1800" dirty="0"/>
          </a:p>
        </p:txBody>
      </p:sp>
      <p:sp>
        <p:nvSpPr>
          <p:cNvPr id="4" name="1 - Τίτλος"/>
          <p:cNvSpPr>
            <a:spLocks noGrp="1"/>
          </p:cNvSpPr>
          <p:nvPr>
            <p:ph type="title"/>
          </p:nvPr>
        </p:nvSpPr>
        <p:spPr/>
        <p:txBody>
          <a:bodyPr>
            <a:noAutofit/>
          </a:bodyPr>
          <a:lstStyle/>
          <a:p>
            <a:r>
              <a:rPr lang="el-GR" sz="2800" b="1" dirty="0" smtClean="0"/>
              <a:t>Ποιες είναι οι κατηγορίες των Κοινωνικών Συνεταιριστικών Επιχειρήσεων (</a:t>
            </a:r>
            <a:r>
              <a:rPr lang="el-GR" sz="2800" b="1" dirty="0" err="1" smtClean="0"/>
              <a:t>Κοιν.Σ.Επ</a:t>
            </a:r>
            <a:r>
              <a:rPr lang="el-GR" sz="2800" b="1" dirty="0" smtClean="0"/>
              <a:t>.);</a:t>
            </a:r>
            <a:r>
              <a:rPr lang="el-GR" sz="2800" dirty="0" smtClean="0"/>
              <a:t/>
            </a:r>
            <a:br>
              <a:rPr lang="el-GR" sz="2800" dirty="0" smtClean="0"/>
            </a:br>
            <a:endParaRPr lang="el-GR" sz="2800"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b="1" dirty="0" smtClean="0"/>
              <a:t>Τι αντικείμενο επιτρέπεται να έχει μια ΚΟΙΝΣΕΠ;</a:t>
            </a:r>
            <a:r>
              <a:rPr lang="el-GR" dirty="0" smtClean="0"/>
              <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Μια ΚΟΙΝΣΕΠ δεν έχει να ζηλέψει τίποτε από μια οποιαδήποτε άλλη ιδιωτική εταιρεία: μπορεί να δραστηριοποιηθεί σε όποιο πεδίο παροχής υπηρεσιών ή παραγωγής και διάθεσης προϊόντων επιθυμεί - αγροτική καλλιέργεια και κτηνοτροφία, μεταποίηση, χονδρικό και λιανικό εμπόριο, απλές, τεχνικές ή επιστημονικές υπηρεσίες, έρευνα, εκδηλώσεις, πολιτιστικά, κοινωνική φροντίδα, αθλητικά κοκ!</a:t>
            </a:r>
            <a:br>
              <a:rPr lang="el-GR" dirty="0" smtClean="0"/>
            </a:br>
            <a:endParaRPr lang="el-G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dirty="0" smtClean="0"/>
              <a:t>Ποιοι μπορούν να είναι μέλη μιας «</a:t>
            </a:r>
            <a:r>
              <a:rPr lang="el-GR" sz="3600" b="1" dirty="0" err="1" smtClean="0"/>
              <a:t>Κοιν.Σ.Επ</a:t>
            </a:r>
            <a:r>
              <a:rPr lang="el-GR" sz="3600" b="1" dirty="0" smtClean="0"/>
              <a:t>».;</a:t>
            </a:r>
            <a:r>
              <a:rPr lang="el-GR" sz="3600" dirty="0" smtClean="0"/>
              <a:t/>
            </a:r>
            <a:br>
              <a:rPr lang="el-GR" sz="3600" dirty="0" smtClean="0"/>
            </a:br>
            <a:endParaRPr lang="el-GR" sz="3600" dirty="0"/>
          </a:p>
        </p:txBody>
      </p:sp>
      <p:sp>
        <p:nvSpPr>
          <p:cNvPr id="3" name="2 - Θέση περιεχομένου"/>
          <p:cNvSpPr>
            <a:spLocks noGrp="1"/>
          </p:cNvSpPr>
          <p:nvPr>
            <p:ph idx="1"/>
          </p:nvPr>
        </p:nvSpPr>
        <p:spPr/>
        <p:txBody>
          <a:bodyPr>
            <a:noAutofit/>
          </a:bodyPr>
          <a:lstStyle/>
          <a:p>
            <a:r>
              <a:rPr lang="el-GR" sz="1700" dirty="0" smtClean="0"/>
              <a:t>Μέλη μπορούν να είναι είτε φυσικά είτε νομικά πρόσωπα .</a:t>
            </a:r>
          </a:p>
          <a:p>
            <a:r>
              <a:rPr lang="el-GR" sz="1700" dirty="0" smtClean="0"/>
              <a:t>Μέλος σε μια </a:t>
            </a:r>
            <a:r>
              <a:rPr lang="el-GR" sz="1700" dirty="0" err="1" smtClean="0"/>
              <a:t>Κοιν.Σ.Επ</a:t>
            </a:r>
            <a:r>
              <a:rPr lang="el-GR" sz="1700" dirty="0" smtClean="0"/>
              <a:t>. δεν μπορεί να είναι μέλος και άλλης </a:t>
            </a:r>
            <a:r>
              <a:rPr lang="el-GR" sz="1700" dirty="0" err="1" smtClean="0"/>
              <a:t>Κοιν.Σ.Επ</a:t>
            </a:r>
            <a:r>
              <a:rPr lang="el-GR" sz="1700" dirty="0" smtClean="0"/>
              <a:t>. με ίδια δραστηριότητα.</a:t>
            </a:r>
          </a:p>
          <a:p>
            <a:r>
              <a:rPr lang="el-GR" sz="1700" dirty="0" smtClean="0"/>
              <a:t>Το κεφάλαιο της επιχείρησης διαιρείται σε συνεταιριστικές μερίδες. Ο αριθμός των μερίδων και η ονομαστική τους αξία, η οποία είναι ίδια για κάθε μερίδα, καθορίζονται στο καταστατικό της επιχείρησης. Κάθε μέλος της </a:t>
            </a:r>
            <a:r>
              <a:rPr lang="el-GR" sz="1700" dirty="0" err="1" smtClean="0"/>
              <a:t>Κοιν.Σ.Επ</a:t>
            </a:r>
            <a:r>
              <a:rPr lang="el-GR" sz="1700" dirty="0" smtClean="0"/>
              <a:t>. διαθέτει από μία υποχρεωτική συνεταιριστική μερίδα, το ύψος της οποίας δεν μπορεί να είναι κατώτερο των εκατό (100) ευρώ.</a:t>
            </a:r>
          </a:p>
          <a:p>
            <a:r>
              <a:rPr lang="el-GR" sz="1700" dirty="0" smtClean="0"/>
              <a:t>Τα μέλη της </a:t>
            </a:r>
            <a:r>
              <a:rPr lang="el-GR" sz="1700" dirty="0" err="1" smtClean="0"/>
              <a:t>Κοιν.Σ.Επ</a:t>
            </a:r>
            <a:r>
              <a:rPr lang="el-GR" sz="1700" dirty="0" smtClean="0"/>
              <a:t>. διαθέτουν από μία υποχρεωτική συνεταιριστική μερίδα, ως ελάχιστη συμμετοχή στο κεφάλαιο της επιχείρησης και είναι ίση για όλα τα μέλη. Στο καταστατικό μπορεί να προβλέπεται η απόκτηση μέχρι πέντε (5) προαιρετικών μερίδων χωρίς δικαίωμα ψήφου.</a:t>
            </a:r>
          </a:p>
          <a:p>
            <a:r>
              <a:rPr lang="el-GR" sz="1700" dirty="0" smtClean="0"/>
              <a:t>Η απόκτηση υποχρεωτικών συνεταιριστικών μερίδων πραγματοποιείται με καταβολή μετρητών, ενώ η απόκτηση προαιρετικών μερίδων μπορεί να πραγματοποιείται με καταβολή μετρητών, καθώς και με την εισφορά κινητής ή και ακίνητης περιουσίας, εφόσον αυτό προβλέπεται ρητά στο καταστατικό.</a:t>
            </a:r>
            <a:endParaRPr lang="el-GR" sz="1700" dirty="0"/>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1417638"/>
          </a:xfrm>
        </p:spPr>
        <p:txBody>
          <a:bodyPr>
            <a:normAutofit fontScale="90000"/>
          </a:bodyPr>
          <a:lstStyle/>
          <a:p>
            <a:r>
              <a:rPr lang="el-GR" b="1" dirty="0" smtClean="0"/>
              <a:t/>
            </a:r>
            <a:br>
              <a:rPr lang="el-GR" b="1" dirty="0" smtClean="0"/>
            </a:br>
            <a:r>
              <a:rPr lang="el-GR" b="1" dirty="0" smtClean="0"/>
              <a:t>Ποια η διαδικασία σύστασης αυτών των εταιρειών;</a:t>
            </a:r>
            <a:r>
              <a:rPr lang="el-GR" dirty="0" smtClean="0"/>
              <a:t/>
            </a:r>
            <a:br>
              <a:rPr lang="el-GR" dirty="0" smtClean="0"/>
            </a:br>
            <a:endParaRPr lang="el-GR" dirty="0"/>
          </a:p>
        </p:txBody>
      </p:sp>
      <p:sp>
        <p:nvSpPr>
          <p:cNvPr id="3" name="2 - Θέση περιεχομένου"/>
          <p:cNvSpPr>
            <a:spLocks noGrp="1"/>
          </p:cNvSpPr>
          <p:nvPr>
            <p:ph idx="1"/>
          </p:nvPr>
        </p:nvSpPr>
        <p:spPr>
          <a:xfrm>
            <a:off x="1435608" y="1447800"/>
            <a:ext cx="7498080" cy="4953000"/>
          </a:xfrm>
        </p:spPr>
        <p:txBody>
          <a:bodyPr>
            <a:noAutofit/>
          </a:bodyPr>
          <a:lstStyle/>
          <a:p>
            <a:r>
              <a:rPr lang="el-GR" sz="1800" dirty="0" smtClean="0"/>
              <a:t>Η σύσταση </a:t>
            </a:r>
            <a:r>
              <a:rPr lang="el-GR" sz="1800" dirty="0" err="1" smtClean="0"/>
              <a:t>Κοιν.Σ.Επ</a:t>
            </a:r>
            <a:r>
              <a:rPr lang="el-GR" sz="1800" dirty="0" smtClean="0"/>
              <a:t>. και η υπαγωγή της στις διατάξεις του νόμου αυτού συντελείται με την εγγραφή της στο </a:t>
            </a:r>
            <a:r>
              <a:rPr lang="el-GR" sz="1800" b="1" dirty="0" smtClean="0"/>
              <a:t>Μητρώο Φορέων Κοινωνικής και Αλληλέγγυας Οικονομίας του Υπουργείου Εργασίας , Κοινωνικής Ασφάλισης και Κοινωνικής Αλληλεγγύης, οπότε αποκτά νομική προσωπικότητα και εμπορική </a:t>
            </a:r>
            <a:r>
              <a:rPr lang="el-GR" sz="1800" dirty="0" smtClean="0"/>
              <a:t>ιδιότητα.</a:t>
            </a:r>
          </a:p>
          <a:p>
            <a:r>
              <a:rPr lang="el-GR" sz="1800" dirty="0" smtClean="0"/>
              <a:t>Για τη σύσταση </a:t>
            </a:r>
            <a:r>
              <a:rPr lang="el-GR" sz="1800" dirty="0" err="1" smtClean="0"/>
              <a:t>Κοιν.Σ.Επ</a:t>
            </a:r>
            <a:r>
              <a:rPr lang="el-GR" sz="1800" dirty="0" smtClean="0"/>
              <a:t>. Συλλογικής και Κοινωνικής Ωφέλειας απαιτείται η συμμετοχή σε αυτήν και η υπογραφή του καταστατικού της από τουλάχιστον πέντε (5) πρόσωπα, φυσικά ή νομικά, και από τουλάχιστον επτά (7), αν πρόκειται για </a:t>
            </a:r>
            <a:r>
              <a:rPr lang="el-GR" sz="1800" dirty="0" err="1" smtClean="0"/>
              <a:t>Κοιν.Σ.Επ</a:t>
            </a:r>
            <a:r>
              <a:rPr lang="el-GR" sz="1800" dirty="0" smtClean="0"/>
              <a:t>. Ένταξης.</a:t>
            </a:r>
          </a:p>
          <a:p>
            <a:r>
              <a:rPr lang="el-GR" sz="1800" dirty="0" smtClean="0"/>
              <a:t>Η υποβολή της δήλωσης έναρξης εργασιών της </a:t>
            </a:r>
            <a:r>
              <a:rPr lang="el-GR" sz="1800" dirty="0" err="1" smtClean="0"/>
              <a:t>Κοιν.Σ.Επ</a:t>
            </a:r>
            <a:r>
              <a:rPr lang="el-GR" sz="1800" dirty="0" smtClean="0"/>
              <a:t>. στην αρμόδια Δημόσια Οικονομική Υπηρεσία γίνεται μετά τη χορήγηση της βεβαίωσης εγγραφής στο Μητρώο Κοινωνικής Επιχειρηματικότητας. Στη σφραγίδα, στα έντυπα, στα έγγραφα και στις συμβάσεις που συνάπτουν οι </a:t>
            </a:r>
            <a:r>
              <a:rPr lang="el-GR" sz="1800" dirty="0" err="1" smtClean="0"/>
              <a:t>Κοιν.Σ.Επ</a:t>
            </a:r>
            <a:r>
              <a:rPr lang="el-GR" sz="1800" dirty="0" smtClean="0"/>
              <a:t>. αναγράφεται υποχρεωτικά ο αριθμός εγγραφής τους στο Μητρώο. Το ετήσιο πρόγραμμα των </a:t>
            </a:r>
            <a:r>
              <a:rPr lang="el-GR" sz="1800" dirty="0" err="1" smtClean="0"/>
              <a:t>Κοιν.Σ.Επ</a:t>
            </a:r>
            <a:r>
              <a:rPr lang="el-GR" sz="1800" dirty="0" smtClean="0"/>
              <a:t>., καθώς και ο απολογισμός εκτέλεσης αυτού αναρτώνται υποχρεωτικώς στο διαδίκτυο, στην ηλεκτρονική σελίδα του Μητρώου.</a:t>
            </a:r>
          </a:p>
          <a:p>
            <a:endParaRPr lang="el-GR" sz="1800" dirty="0"/>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ΟΡΓΑΝΑ ΔΙΟΙΚΗΣΗΣ</a:t>
            </a:r>
            <a:endParaRPr lang="el-GR" dirty="0"/>
          </a:p>
        </p:txBody>
      </p:sp>
      <p:sp>
        <p:nvSpPr>
          <p:cNvPr id="3" name="2 - Θέση περιεχομένου"/>
          <p:cNvSpPr>
            <a:spLocks noGrp="1"/>
          </p:cNvSpPr>
          <p:nvPr>
            <p:ph idx="1"/>
          </p:nvPr>
        </p:nvSpPr>
        <p:spPr/>
        <p:txBody>
          <a:bodyPr>
            <a:normAutofit lnSpcReduction="10000"/>
          </a:bodyPr>
          <a:lstStyle/>
          <a:p>
            <a:r>
              <a:rPr lang="el-GR" b="1" dirty="0" smtClean="0"/>
              <a:t>Γενική Συνέλευση:</a:t>
            </a:r>
          </a:p>
          <a:p>
            <a:pPr>
              <a:buNone/>
            </a:pPr>
            <a:r>
              <a:rPr lang="el-GR" b="1" dirty="0" smtClean="0"/>
              <a:t>   </a:t>
            </a:r>
            <a:r>
              <a:rPr lang="el-GR" dirty="0" smtClean="0"/>
              <a:t>H τακτική Γενική Συνέλευση συγκαλείται υποχρεωτικά τουλάχιστον μία (1) φορά κατ’ έτος και σε κάθε περίπτωση πριν την υποβολή της ετήσιας φορολογικής δήλωσης, με σχετική απόφαση της Διοικούσας Επιτροπής ή του διαχειριστή που απευθύνεται προς τα μέλη, προ τουλάχιστον τριών (3) ημερών.</a:t>
            </a:r>
            <a:endParaRPr lang="el-GR" dirty="0"/>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990600"/>
            <a:ext cx="7498080" cy="5257800"/>
          </a:xfrm>
        </p:spPr>
        <p:txBody>
          <a:bodyPr>
            <a:normAutofit fontScale="47500" lnSpcReduction="20000"/>
          </a:bodyPr>
          <a:lstStyle/>
          <a:p>
            <a:pPr>
              <a:buNone/>
            </a:pPr>
            <a:r>
              <a:rPr lang="el-GR" b="1" dirty="0" smtClean="0"/>
              <a:t>  Διοικούσα Επιτροπή ή Διαχειριστής</a:t>
            </a:r>
          </a:p>
          <a:p>
            <a:pPr>
              <a:buNone/>
            </a:pPr>
            <a:r>
              <a:rPr lang="el-GR" dirty="0" smtClean="0"/>
              <a:t>Η Διοικούσα Επιτροπή (Δ.Ε.) απαρτίζεται από τον Πρόεδρο και δύο (2) τουλάχιστον</a:t>
            </a:r>
          </a:p>
          <a:p>
            <a:pPr>
              <a:buNone/>
            </a:pPr>
            <a:r>
              <a:rPr lang="el-GR" dirty="0" smtClean="0"/>
              <a:t>μέλη, εκ των οποίων ένας φέρει την ιδιότητα του Γραμματέα και ένας του Ταμία. Σε</a:t>
            </a:r>
          </a:p>
          <a:p>
            <a:pPr>
              <a:buNone/>
            </a:pPr>
            <a:r>
              <a:rPr lang="el-GR" dirty="0" smtClean="0"/>
              <a:t>κάθε περίπτωση ο συνολικός αριθμός των μελών της πρέπει να είναι περιττός</a:t>
            </a:r>
          </a:p>
          <a:p>
            <a:pPr>
              <a:buNone/>
            </a:pPr>
            <a:r>
              <a:rPr lang="el-GR" dirty="0" smtClean="0"/>
              <a:t>αριθμός.</a:t>
            </a:r>
          </a:p>
          <a:p>
            <a:pPr>
              <a:buNone/>
            </a:pPr>
            <a:endParaRPr lang="el-GR" dirty="0" smtClean="0"/>
          </a:p>
          <a:p>
            <a:pPr>
              <a:buNone/>
            </a:pPr>
            <a:r>
              <a:rPr lang="el-GR" dirty="0" smtClean="0"/>
              <a:t>Τα μέλη της Δ.Ε. εκλέγονται από τη Γενική Συνέλευση και η ιδιότητα του μέλους Διοικούσας Επιτροπής είναι άμισθη.</a:t>
            </a:r>
          </a:p>
          <a:p>
            <a:pPr>
              <a:buNone/>
            </a:pPr>
            <a:endParaRPr lang="el-GR" dirty="0" smtClean="0"/>
          </a:p>
          <a:p>
            <a:pPr>
              <a:buNone/>
            </a:pPr>
            <a:r>
              <a:rPr lang="el-GR" dirty="0" smtClean="0"/>
              <a:t>Η Διοικούσα Επιτροπή συνεδριάζει τακτικά μία (1) τουλάχιστον φορά κάθε τρεις (3)</a:t>
            </a:r>
          </a:p>
          <a:p>
            <a:pPr>
              <a:buNone/>
            </a:pPr>
            <a:r>
              <a:rPr lang="el-GR" dirty="0" smtClean="0"/>
              <a:t>μήνες ή συχνότερα αν το ζητήσει το 1/3 των μελών της, αλλά όχι λιγότερα από δύο</a:t>
            </a:r>
          </a:p>
          <a:p>
            <a:pPr>
              <a:buNone/>
            </a:pPr>
            <a:r>
              <a:rPr lang="el-GR" dirty="0" smtClean="0"/>
              <a:t>(2) άτομα.</a:t>
            </a:r>
          </a:p>
          <a:p>
            <a:pPr>
              <a:buNone/>
            </a:pPr>
            <a:endParaRPr lang="el-GR" dirty="0" smtClean="0"/>
          </a:p>
          <a:p>
            <a:pPr>
              <a:buNone/>
            </a:pPr>
            <a:r>
              <a:rPr lang="el-GR" dirty="0" smtClean="0"/>
              <a:t>Αν η </a:t>
            </a:r>
            <a:r>
              <a:rPr lang="el-GR" dirty="0" err="1" smtClean="0"/>
              <a:t>Κοιν.Σ.Επ</a:t>
            </a:r>
            <a:r>
              <a:rPr lang="el-GR" dirty="0" smtClean="0"/>
              <a:t>. έχει μόνο πέντε (5) μέλη, αντί Διοικούσας Επιτροπής, τα μέλη</a:t>
            </a:r>
          </a:p>
          <a:p>
            <a:pPr>
              <a:buNone/>
            </a:pPr>
            <a:r>
              <a:rPr lang="el-GR" dirty="0" smtClean="0"/>
              <a:t>μπορεί να εκλέξουν διαχειριστή, ο οποίος αναλαμβάνει όλες τις αρμοδιότητες της</a:t>
            </a:r>
          </a:p>
          <a:p>
            <a:pPr>
              <a:buNone/>
            </a:pPr>
            <a:r>
              <a:rPr lang="el-GR" dirty="0" smtClean="0"/>
              <a:t>Διοικούσας Επιτροπής.</a:t>
            </a:r>
          </a:p>
          <a:p>
            <a:pPr>
              <a:buNone/>
            </a:pPr>
            <a:endParaRPr lang="el-GR" dirty="0" smtClean="0"/>
          </a:p>
          <a:p>
            <a:pPr>
              <a:buNone/>
            </a:pPr>
            <a:r>
              <a:rPr lang="el-GR" dirty="0" smtClean="0"/>
              <a:t>Κάθε </a:t>
            </a:r>
            <a:r>
              <a:rPr lang="el-GR" dirty="0" err="1" smtClean="0"/>
              <a:t>Κοιν.Σ</a:t>
            </a:r>
            <a:r>
              <a:rPr lang="el-GR" dirty="0" smtClean="0"/>
              <a:t>. </a:t>
            </a:r>
            <a:r>
              <a:rPr lang="el-GR" dirty="0" err="1" smtClean="0"/>
              <a:t>Επ</a:t>
            </a:r>
            <a:r>
              <a:rPr lang="el-GR" dirty="0" smtClean="0"/>
              <a:t>. υποχρεούται να </a:t>
            </a:r>
            <a:r>
              <a:rPr lang="el-GR" b="1" dirty="0" smtClean="0"/>
              <a:t>αναρτά δημόσια σε ηλεκτρονική σελίδα κάθε</a:t>
            </a:r>
          </a:p>
          <a:p>
            <a:pPr>
              <a:buNone/>
            </a:pPr>
            <a:r>
              <a:rPr lang="el-GR" dirty="0" smtClean="0"/>
              <a:t>πρόσκληση σε συλλογικό όργανο, με ελάχιστα </a:t>
            </a:r>
            <a:r>
              <a:rPr lang="el-GR" dirty="0" err="1" smtClean="0"/>
              <a:t>δημοσιευτέα</a:t>
            </a:r>
            <a:r>
              <a:rPr lang="el-GR" dirty="0" smtClean="0"/>
              <a:t> στοιχεία, την ακριβή</a:t>
            </a:r>
          </a:p>
          <a:p>
            <a:pPr>
              <a:buNone/>
            </a:pPr>
            <a:r>
              <a:rPr lang="el-GR" dirty="0" smtClean="0"/>
              <a:t>διεύθυνση σύγκλησης, ημερομηνία, ώρα και τα θέματα της ημερήσιας διάταξης.</a:t>
            </a:r>
            <a:endParaRPr lang="el-GR" dirty="0"/>
          </a:p>
        </p:txBody>
      </p:sp>
      <p:sp>
        <p:nvSpPr>
          <p:cNvPr id="4" name="1 - Τίτλος"/>
          <p:cNvSpPr>
            <a:spLocks noGrp="1"/>
          </p:cNvSpPr>
          <p:nvPr>
            <p:ph type="title"/>
          </p:nvPr>
        </p:nvSpPr>
        <p:spPr>
          <a:xfrm>
            <a:off x="1435608" y="274638"/>
            <a:ext cx="7498080" cy="868362"/>
          </a:xfrm>
        </p:spPr>
        <p:txBody>
          <a:bodyPr>
            <a:normAutofit/>
          </a:bodyPr>
          <a:lstStyle/>
          <a:p>
            <a:r>
              <a:rPr lang="el-GR" sz="3200" b="1" dirty="0" smtClean="0"/>
              <a:t>ΟΡΓΑΝΑ ΔΙΟΙΚΗΣΗΣ</a:t>
            </a:r>
            <a:endParaRPr lang="el-GR" sz="3200" dirty="0"/>
          </a:p>
        </p:txBody>
      </p:sp>
    </p:spTree>
  </p:cSld>
  <p:clrMapOvr>
    <a:masterClrMapping/>
  </p:clrMapOvr>
  <p:transition>
    <p:wipe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309</TotalTime>
  <Words>2127</Words>
  <Application>Microsoft Office PowerPoint</Application>
  <PresentationFormat>Προβολή στην οθόνη (4:3)</PresentationFormat>
  <Paragraphs>110</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Ηλιοστάσιο</vt:lpstr>
      <vt:lpstr>Κοινωνικές Συνεταιριστικές Επιχειρήσεις</vt:lpstr>
      <vt:lpstr>Τι είναι οι «Κοινωνικές Συνεταιριστικές Επιχειρήσεις» του Ν. 4430/2016; </vt:lpstr>
      <vt:lpstr>Ποιες είναι οι κατηγορίες των Κοινωνικών Συνεταιριστικών Επιχειρήσεων (Κοιν.Σ.Επ.); </vt:lpstr>
      <vt:lpstr>Ποιες είναι οι κατηγορίες των Κοινωνικών Συνεταιριστικών Επιχειρήσεων (Κοιν.Σ.Επ.); </vt:lpstr>
      <vt:lpstr>  Τι αντικείμενο επιτρέπεται να έχει μια ΚΟΙΝΣΕΠ;  </vt:lpstr>
      <vt:lpstr>Ποιοι μπορούν να είναι μέλη μιας «Κοιν.Σ.Επ».; </vt:lpstr>
      <vt:lpstr> Ποια η διαδικασία σύστασης αυτών των εταιρειών; </vt:lpstr>
      <vt:lpstr>ΟΡΓΑΝΑ ΔΙΟΙΚΗΣΗΣ</vt:lpstr>
      <vt:lpstr>ΟΡΓΑΝΑ ΔΙΟΙΚΗΣΗΣ</vt:lpstr>
      <vt:lpstr>ΕΥΘΥΝΕΣ ΜΕΛΩΝ</vt:lpstr>
      <vt:lpstr>ΦΟΡΟΛΟΓΙΑ</vt:lpstr>
      <vt:lpstr>Φορολογικές απαλλαγές</vt:lpstr>
      <vt:lpstr>Αλλαγές στη φορολογία των ΚΟΙΝΣΕΠ στο φορολογικό έτος 2016  </vt:lpstr>
      <vt:lpstr>Αλλαγές στη φορολογία των ΚΟΙΝΣΕΠ στο φορολογικό έτος 2016  </vt:lpstr>
      <vt:lpstr>ΑΠΟΘΕΜΑΤΙΚΑ-ΔΙΑΝΟΜΗ ΚΕΡΔΩΝ</vt:lpstr>
      <vt:lpstr>Οικονομικά κίνητρα- πλεονεκτήματα</vt:lpstr>
      <vt:lpstr>Οικονομικά κίνητρα- πλεονεκτήματα</vt:lpstr>
      <vt:lpstr>ΕΡΓΑΣΙΑΚΑ ΚΑΙ ΑΣΦΑΛΙΣΤΙΚΑ ΘΕΜΑΤΑ</vt:lpstr>
      <vt:lpstr>ΕΡΓΑΣΙΑΚΑ ΚΑΙ ΑΣΦΑΛΙΣΤΙΚΑ ΘΕΜΑΤΑ</vt:lpstr>
      <vt:lpstr>ΕΡΓΑΣΙΑΚΑ ΚΑΙ ΑΣΦΑΛΙΣΤΙΚΑ ΘΕΜΑΤΑ</vt:lpstr>
      <vt:lpstr>ΕΡΓΑΣΙΑΚΑ ΚΑΙ ΑΣΦΑΛΙΣΤΙΚΑ ΘΕΜΑΤΑ</vt:lpstr>
      <vt:lpstr>ΥΠΟΒΑΛΛΟΜΕΝΕΣ ΚΑΤΑΣΤΑΣΕΙΣ ΣΤΟ ΜΗΤΡΩΟ ΦΟΡΕΩΝ ΚΟΙΝΩΝΙΚΗΣ ΚΑΙ ΑΛΛΗΛΕΓΓΥΑΣ ΟΙΚΟΝΟΜΙΑΣ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Κοινωνικές Συνεταιριστικές Επιχειρήσεις (Κοιν.Σ.Επ.)</dc:title>
  <dc:creator>gamepc</dc:creator>
  <cp:lastModifiedBy>user</cp:lastModifiedBy>
  <cp:revision>54</cp:revision>
  <dcterms:created xsi:type="dcterms:W3CDTF">2017-08-29T12:48:33Z</dcterms:created>
  <dcterms:modified xsi:type="dcterms:W3CDTF">2021-04-19T15:42:43Z</dcterms:modified>
</cp:coreProperties>
</file>